
<file path=[Content_Types].xml><?xml version="1.0" encoding="utf-8"?>
<Types xmlns="http://schemas.openxmlformats.org/package/2006/content-types">
  <Default Extension="jpeg" ContentType="image/jpeg"/>
  <Default Extension="xlsx" ContentType="application/vnd.openxmlformats-officedocument.spreadsheetml.sheet"/>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7" r:id="rId3"/>
    <p:sldId id="260" r:id="rId5"/>
    <p:sldId id="261" r:id="rId6"/>
    <p:sldId id="267" r:id="rId7"/>
    <p:sldId id="266" r:id="rId8"/>
    <p:sldId id="269" r:id="rId9"/>
    <p:sldId id="274" r:id="rId10"/>
    <p:sldId id="273" r:id="rId11"/>
    <p:sldId id="272" r:id="rId12"/>
    <p:sldId id="316" r:id="rId13"/>
    <p:sldId id="281" r:id="rId14"/>
    <p:sldId id="265" r:id="rId15"/>
    <p:sldId id="285" r:id="rId16"/>
    <p:sldId id="297" r:id="rId17"/>
    <p:sldId id="343" r:id="rId18"/>
    <p:sldId id="292" r:id="rId19"/>
    <p:sldId id="307" r:id="rId20"/>
    <p:sldId id="313" r:id="rId21"/>
    <p:sldId id="314" r:id="rId22"/>
    <p:sldId id="315" r:id="rId23"/>
    <p:sldId id="298" r:id="rId24"/>
    <p:sldId id="299" r:id="rId25"/>
    <p:sldId id="301" r:id="rId26"/>
    <p:sldId id="282"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115" d="100"/>
          <a:sy n="115"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0361875637105"/>
          <c:y val="0.0783339701948796"/>
          <c:w val="0.61085626911315"/>
          <c:h val="0.915934275888422"/>
        </c:manualLayout>
      </c:layout>
      <c:pieChart>
        <c:varyColors val="1"/>
        <c:ser>
          <c:idx val="0"/>
          <c:order val="0"/>
          <c:tx>
            <c:strRef>
              <c:f>Sheet1!$B$1</c:f>
              <c:strCache>
                <c:ptCount val="1"/>
                <c:pt idx="0">
                  <c:v>销售额</c:v>
                </c:pt>
              </c:strCache>
            </c:strRef>
          </c:tx>
          <c:spPr>
            <a:solidFill>
              <a:srgbClr val="FFFFFF"/>
            </a:solidFill>
            <a:ln w="28575">
              <a:noFill/>
            </a:ln>
          </c:spPr>
          <c:explosion val="8"/>
          <c:dPt>
            <c:idx val="0"/>
            <c:bubble3D val="0"/>
            <c:spPr>
              <a:solidFill>
                <a:srgbClr val="FFFFFF"/>
              </a:solidFill>
              <a:ln w="18999">
                <a:noFill/>
              </a:ln>
            </c:spPr>
          </c:dPt>
          <c:dPt>
            <c:idx val="1"/>
            <c:bubble3D val="0"/>
            <c:spPr>
              <a:solidFill>
                <a:srgbClr val="DAB96E"/>
              </a:solidFill>
              <a:ln w="18999">
                <a:noFill/>
              </a:ln>
            </c:spPr>
          </c:dPt>
          <c:dLbls>
            <c:delete val="1"/>
          </c:dLbls>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0"/>
      </c:pieChart>
      <c:spPr>
        <a:noFill/>
        <a:ln w="25331">
          <a:noFill/>
        </a:ln>
      </c:spPr>
    </c:plotArea>
    <c:plotVisOnly val="1"/>
    <c:dispBlanksAs val="zero"/>
    <c:showDLblsOverMax val="1"/>
  </c:chart>
  <c:spPr>
    <a:noFill/>
    <a:ln w="9525">
      <a:noFill/>
    </a:ln>
  </c:spPr>
  <c:txPr>
    <a:bodyPr/>
    <a:lstStyle/>
    <a:p>
      <a:pPr>
        <a:defRPr lang="zh-CN" sz="1000" b="0" i="0" u="none" strike="noStrike">
          <a:solidFill>
            <a:srgbClr val="000000"/>
          </a:solidFill>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服务餐企二十年的天财商龙专门为中高端餐企定制的经营客户解决方案食尚订。</a:t>
            </a:r>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r>
              <a:rPr lang="en-US" altLang="zh-CN" dirty="0"/>
              <a:t>customer service management</a:t>
            </a:r>
            <a:endParaRPr lang="en-US" altLang="zh-CN" dirty="0"/>
          </a:p>
        </p:txBody>
      </p:sp>
      <p:sp>
        <p:nvSpPr>
          <p:cNvPr id="4" name="灯片编号占位符 3"/>
          <p:cNvSpPr>
            <a:spLocks noGrp="1"/>
          </p:cNvSpPr>
          <p:nvPr>
            <p:ph type="sldNum" sz="quarter" idx="10"/>
          </p:nvPr>
        </p:nvSpPr>
        <p:spPr/>
        <p:txBody>
          <a:bodyPr/>
          <a:lstStyle/>
          <a:p>
            <a:fld id="{823BE575-E103-4351-847D-857E9D72E19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9" name="幻灯片图像占位符 1"/>
          <p:cNvSpPr>
            <a:spLocks noGrp="1" noRot="1" noChangeAspect="1"/>
          </p:cNvSpPr>
          <p:nvPr>
            <p:ph type="sldImg"/>
          </p:nvPr>
        </p:nvSpPr>
        <p:spPr/>
      </p:sp>
      <p:sp>
        <p:nvSpPr>
          <p:cNvPr id="1048800" name="备注占位符 2"/>
          <p:cNvSpPr>
            <a:spLocks noGrp="1"/>
          </p:cNvSpPr>
          <p:nvPr>
            <p:ph type="body" idx="1"/>
          </p:nvPr>
        </p:nvSpPr>
        <p:spPr/>
        <p:txBody>
          <a:bodyPr/>
          <a:lstStyle/>
          <a:p>
            <a:r>
              <a:rPr lang="zh-CN" altLang="en-US" dirty="0">
                <a:effectLst/>
              </a:rPr>
              <a:t>能力再强大的销售经理，流失客户也是不可避免的，自动调出沉积在预订台的高价值客户，将他们分配给销售经理维护，即提升了客户感受，增加粘性！又增加了销售的业绩！</a:t>
            </a:r>
            <a:endParaRPr lang="en-US" altLang="zh-CN" dirty="0">
              <a:effectLst/>
            </a:endParaRPr>
          </a:p>
          <a:p>
            <a:r>
              <a:rPr lang="zh-CN" altLang="en-US" dirty="0">
                <a:effectLst/>
              </a:rPr>
              <a:t>当然，资源的划分只是开始，跟进是否开发成功，定期资源流转才是保持盘活沉积客户的要点！</a:t>
            </a:r>
            <a:endParaRPr lang="en-US" altLang="zh-CN" dirty="0">
              <a:effectLst/>
            </a:endParaRPr>
          </a:p>
          <a:p>
            <a:pPr marL="0" marR="0" indent="0" algn="l" defTabSz="914400" rtl="0" eaLnBrk="1" fontAlgn="auto" latinLnBrk="0" hangingPunct="1">
              <a:lnSpc>
                <a:spcPct val="100000"/>
              </a:lnSpc>
              <a:spcBef>
                <a:spcPts val="0"/>
              </a:spcBef>
              <a:spcAft>
                <a:spcPts val="0"/>
              </a:spcAft>
              <a:buClrTx/>
              <a:buSzTx/>
              <a:buFontTx/>
              <a:buNone/>
            </a:pPr>
            <a:r>
              <a:rPr lang="zh-CN" altLang="en-US" dirty="0">
                <a:effectLst/>
              </a:rPr>
              <a:t>让销售不盲目维护客户，让高价值客户配高端服务资源，保持客户价值持续增长，优雅的提升全店人均消费！</a:t>
            </a:r>
            <a:endParaRPr lang="zh-CN" altLang="en-US" dirty="0">
              <a:effectLst/>
            </a:endParaRPr>
          </a:p>
          <a:p>
            <a:endParaRPr lang="zh-CN" altLang="en-US" dirty="0"/>
          </a:p>
        </p:txBody>
      </p:sp>
      <p:sp>
        <p:nvSpPr>
          <p:cNvPr id="1048801" name="灯片编号占位符 3"/>
          <p:cNvSpPr>
            <a:spLocks noGrp="1"/>
          </p:cNvSpPr>
          <p:nvPr>
            <p:ph type="sldNum" sz="quarter" idx="10"/>
          </p:nvPr>
        </p:nvSpPr>
        <p:spPr/>
        <p:txBody>
          <a:bodyPr/>
          <a:lstStyle/>
          <a:p>
            <a:fld id="{6F791B35-2858-4846-B9FF-B00D0872BC4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9" name="幻灯片图像占位符 1"/>
          <p:cNvSpPr>
            <a:spLocks noGrp="1" noRot="1" noChangeAspect="1"/>
          </p:cNvSpPr>
          <p:nvPr>
            <p:ph type="sldImg"/>
          </p:nvPr>
        </p:nvSpPr>
        <p:spPr/>
      </p:sp>
      <p:sp>
        <p:nvSpPr>
          <p:cNvPr id="1048800" name="备注占位符 2"/>
          <p:cNvSpPr>
            <a:spLocks noGrp="1"/>
          </p:cNvSpPr>
          <p:nvPr>
            <p:ph type="body" idx="1"/>
          </p:nvPr>
        </p:nvSpPr>
        <p:spPr/>
        <p:txBody>
          <a:bodyPr/>
          <a:lstStyle/>
          <a:p>
            <a:r>
              <a:rPr lang="zh-CN" altLang="en-US" dirty="0">
                <a:effectLst/>
              </a:rPr>
              <a:t>能力再强大的销售经理，流失客户也是不可避免的，自动调出沉积在预订台的高价值客户，将他们分配给销售经理维护，即提升了客户感受，增加粘性！又增加了销售的业绩！</a:t>
            </a:r>
            <a:endParaRPr lang="en-US" altLang="zh-CN" dirty="0">
              <a:effectLst/>
            </a:endParaRPr>
          </a:p>
          <a:p>
            <a:r>
              <a:rPr lang="zh-CN" altLang="en-US" dirty="0">
                <a:effectLst/>
              </a:rPr>
              <a:t>当然，资源的划分只是开始，跟进是否开发成功，定期资源流转才是保持盘活沉积客户的要点！</a:t>
            </a:r>
            <a:endParaRPr lang="en-US" altLang="zh-CN" dirty="0">
              <a:effectLst/>
            </a:endParaRPr>
          </a:p>
          <a:p>
            <a:pPr marL="0" marR="0" indent="0" algn="l" defTabSz="914400" rtl="0" eaLnBrk="1" fontAlgn="auto" latinLnBrk="0" hangingPunct="1">
              <a:lnSpc>
                <a:spcPct val="100000"/>
              </a:lnSpc>
              <a:spcBef>
                <a:spcPts val="0"/>
              </a:spcBef>
              <a:spcAft>
                <a:spcPts val="0"/>
              </a:spcAft>
              <a:buClrTx/>
              <a:buSzTx/>
              <a:buFontTx/>
              <a:buNone/>
            </a:pPr>
            <a:r>
              <a:rPr lang="zh-CN" altLang="en-US" dirty="0">
                <a:effectLst/>
              </a:rPr>
              <a:t>让销售不盲目维护客户，让高价值客户配高端服务资源，保持客户价值持续增长，优雅的提升全店人均消费！</a:t>
            </a:r>
            <a:endParaRPr lang="zh-CN" altLang="en-US" dirty="0">
              <a:effectLst/>
            </a:endParaRPr>
          </a:p>
          <a:p>
            <a:endParaRPr lang="zh-CN" altLang="en-US" dirty="0"/>
          </a:p>
        </p:txBody>
      </p:sp>
      <p:sp>
        <p:nvSpPr>
          <p:cNvPr id="1048801" name="灯片编号占位符 3"/>
          <p:cNvSpPr>
            <a:spLocks noGrp="1"/>
          </p:cNvSpPr>
          <p:nvPr>
            <p:ph type="sldNum" sz="quarter" idx="10"/>
          </p:nvPr>
        </p:nvSpPr>
        <p:spPr/>
        <p:txBody>
          <a:bodyPr/>
          <a:lstStyle/>
          <a:p>
            <a:fld id="{6F791B35-2858-4846-B9FF-B00D0872BC4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0B62E9-A79F-4DAA-A0BF-97489AA94DC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23BE575-E103-4351-847D-857E9D72E19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4A6AF5-83F3-496E-81DA-597A0D5860F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9"/>
            <a:ext cx="10972483" cy="1143000"/>
          </a:xfrm>
          <a:prstGeom prst="rect">
            <a:avLst/>
          </a:prstGeom>
        </p:spPr>
        <p:txBody>
          <a:bodyPr/>
          <a:lstStyle/>
          <a:p>
            <a:r>
              <a:rPr lang="zh-CN" altLang="en-US"/>
              <a:t>单击此处编辑母版标题样式</a:t>
            </a:r>
            <a:endParaRPr lang="zh-CN" altLang="en-US"/>
          </a:p>
        </p:txBody>
      </p:sp>
      <p:sp>
        <p:nvSpPr>
          <p:cNvPr id="3" name="日期占位符 3"/>
          <p:cNvSpPr>
            <a:spLocks noGrp="1" noChangeArrowheads="1"/>
          </p:cNvSpPr>
          <p:nvPr>
            <p:ph type="dt" sz="half" idx="10"/>
          </p:nvPr>
        </p:nvSpPr>
        <p:spPr>
          <a:xfrm>
            <a:off x="609600" y="6356352"/>
            <a:ext cx="2844800" cy="366183"/>
          </a:xfrm>
          <a:prstGeom prst="rect">
            <a:avLst/>
          </a:prstGeom>
        </p:spPr>
        <p:txBody>
          <a:bodyPr/>
          <a:lstStyle>
            <a:lvl1pPr>
              <a:defRPr/>
            </a:lvl1pPr>
          </a:lstStyle>
          <a:p>
            <a:pPr>
              <a:defRPr/>
            </a:pPr>
            <a:fld id="{01AA46FE-D6B7-4EE3-A92B-090B20CEFACB}" type="datetime1">
              <a:rPr lang="zh-CN" altLang="en-US"/>
            </a:fld>
            <a:endParaRPr lang="zh-CN" altLang="en-US" sz="1350"/>
          </a:p>
        </p:txBody>
      </p:sp>
      <p:sp>
        <p:nvSpPr>
          <p:cNvPr id="4" name="页脚占位符 4"/>
          <p:cNvSpPr>
            <a:spLocks noGrp="1" noChangeArrowheads="1"/>
          </p:cNvSpPr>
          <p:nvPr>
            <p:ph type="ftr" sz="quarter" idx="11"/>
          </p:nvPr>
        </p:nvSpPr>
        <p:spPr>
          <a:xfrm>
            <a:off x="4165603" y="6356352"/>
            <a:ext cx="3858684" cy="366183"/>
          </a:xfrm>
          <a:prstGeom prst="rect">
            <a:avLst/>
          </a:prstGeom>
        </p:spPr>
        <p:txBody>
          <a:bodyPr/>
          <a:lstStyle>
            <a:lvl1pPr>
              <a:defRPr/>
            </a:lvl1pPr>
          </a:lstStyle>
          <a:p>
            <a:pPr>
              <a:defRPr/>
            </a:pPr>
            <a:endParaRPr lang="zh-CN" altLang="zh-CN"/>
          </a:p>
        </p:txBody>
      </p:sp>
      <p:sp>
        <p:nvSpPr>
          <p:cNvPr id="5" name="幻灯片编号占位符 5"/>
          <p:cNvSpPr>
            <a:spLocks noGrp="1" noChangeArrowheads="1"/>
          </p:cNvSpPr>
          <p:nvPr>
            <p:ph type="sldNum" sz="quarter" idx="12"/>
          </p:nvPr>
        </p:nvSpPr>
        <p:spPr>
          <a:xfrm>
            <a:off x="8737600" y="6356352"/>
            <a:ext cx="2844800" cy="366183"/>
          </a:xfrm>
          <a:prstGeom prst="rect">
            <a:avLst/>
          </a:prstGeom>
        </p:spPr>
        <p:txBody>
          <a:bodyPr vert="horz" wrap="square" lIns="91440" tIns="45720" rIns="91440" bIns="45720" numCol="1" anchor="t" anchorCtr="0" compatLnSpc="1"/>
          <a:lstStyle>
            <a:lvl1pPr>
              <a:defRPr/>
            </a:lvl1pPr>
          </a:lstStyle>
          <a:p>
            <a:pPr>
              <a:defRPr/>
            </a:pPr>
            <a:fld id="{87701EBA-B95F-4534-AA41-094EC70EBCF4}" type="slidenum">
              <a:rPr lang="zh-CN" altLang="en-US"/>
            </a:fld>
            <a:endParaRPr lang="zh-CN" altLang="en-US" sz="1300"/>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3.xml"/><Relationship Id="rId15" Type="http://schemas.openxmlformats.org/officeDocument/2006/relationships/tags" Target="../tags/tag2.xml"/><Relationship Id="rId14" Type="http://schemas.openxmlformats.org/officeDocument/2006/relationships/tags" Target="../tags/tag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tile tx="31750" ty="19050" flip="y"/>
        </a:blipFill>
        <a:effectLst/>
      </p:bgPr>
    </p:bg>
    <p:spTree>
      <p:nvGrpSpPr>
        <p:cNvPr id="1" name=""/>
        <p:cNvGrpSpPr/>
        <p:nvPr/>
      </p:nvGrpSpPr>
      <p:grpSpPr>
        <a:xfrm>
          <a:off x="0" y="0"/>
          <a:ext cx="0" cy="0"/>
          <a:chOff x="0" y="0"/>
          <a:chExt cx="0" cy="0"/>
        </a:xfrm>
      </p:grpSpPr>
      <p:sp>
        <p:nvSpPr>
          <p:cNvPr id="7" name="标题占位符 1"/>
          <p:cNvSpPr>
            <a:spLocks noGrp="1"/>
          </p:cNvSpPr>
          <p:nvPr>
            <p:ph type="title"/>
            <p:custDataLst>
              <p:tags r:id="rId14"/>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5"/>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tiff"/><Relationship Id="rId2" Type="http://schemas.openxmlformats.org/officeDocument/2006/relationships/image" Target="../media/image3.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image" Target="../media/image28.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image" Target="../media/image3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360" y="1553210"/>
            <a:ext cx="5485130" cy="3084195"/>
          </a:xfrm>
          <a:prstGeom prst="rect">
            <a:avLst/>
          </a:prstGeom>
        </p:spPr>
      </p:pic>
      <p:sp>
        <p:nvSpPr>
          <p:cNvPr id="2" name="文本框 1"/>
          <p:cNvSpPr txBox="1"/>
          <p:nvPr/>
        </p:nvSpPr>
        <p:spPr>
          <a:xfrm>
            <a:off x="3458210" y="3900170"/>
            <a:ext cx="4594860" cy="737235"/>
          </a:xfrm>
          <a:prstGeom prst="rect">
            <a:avLst/>
          </a:prstGeom>
          <a:noFill/>
        </p:spPr>
        <p:txBody>
          <a:bodyPr wrap="square" rtlCol="0">
            <a:spAutoFit/>
          </a:bodyPr>
          <a:p>
            <a:r>
              <a:rPr lang="zh-CN" altLang="en-US" sz="4200">
                <a:solidFill>
                  <a:schemeClr val="bg1"/>
                </a:solidFill>
              </a:rPr>
              <a:t>客源聚合运营系统</a:t>
            </a:r>
            <a:endParaRPr lang="zh-CN" altLang="en-US" sz="42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sp>
        <p:nvSpPr>
          <p:cNvPr id="4" name="文本框 3"/>
          <p:cNvSpPr txBox="1"/>
          <p:nvPr/>
        </p:nvSpPr>
        <p:spPr>
          <a:xfrm>
            <a:off x="623570" y="1085850"/>
            <a:ext cx="9794240" cy="768350"/>
          </a:xfrm>
          <a:prstGeom prst="rect">
            <a:avLst/>
          </a:prstGeom>
          <a:noFill/>
        </p:spPr>
        <p:txBody>
          <a:bodyPr wrap="square" rtlCol="0">
            <a:spAutoFit/>
          </a:bodyPr>
          <a:p>
            <a:r>
              <a:rPr lang="zh-CN" altLang="en-US" sz="4400">
                <a:solidFill>
                  <a:schemeClr val="bg1"/>
                </a:solidFill>
              </a:rPr>
              <a:t>中高端餐饮企业客户的经营价值</a:t>
            </a:r>
            <a:endParaRPr lang="zh-CN" altLang="en-US" sz="4400">
              <a:solidFill>
                <a:schemeClr val="bg1"/>
              </a:solidFill>
            </a:endParaRPr>
          </a:p>
        </p:txBody>
      </p:sp>
      <p:grpSp>
        <p:nvGrpSpPr>
          <p:cNvPr id="7" name="组合 2"/>
          <p:cNvGrpSpPr/>
          <p:nvPr/>
        </p:nvGrpSpPr>
        <p:grpSpPr>
          <a:xfrm rot="0">
            <a:off x="7654290" y="2661920"/>
            <a:ext cx="4361180" cy="3067685"/>
            <a:chOff x="10468" y="2607"/>
            <a:chExt cx="9239" cy="6161"/>
          </a:xfrm>
        </p:grpSpPr>
        <p:grpSp>
          <p:nvGrpSpPr>
            <p:cNvPr id="8" name="组合 1"/>
            <p:cNvGrpSpPr/>
            <p:nvPr/>
          </p:nvGrpSpPr>
          <p:grpSpPr>
            <a:xfrm>
              <a:off x="10468" y="2607"/>
              <a:ext cx="9239" cy="6161"/>
              <a:chOff x="10468" y="2607"/>
              <a:chExt cx="9239" cy="6161"/>
            </a:xfrm>
          </p:grpSpPr>
          <p:graphicFrame>
            <p:nvGraphicFramePr>
              <p:cNvPr id="9"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nvGraphicFramePr>
            <p:xfrm>
              <a:off x="10468" y="2607"/>
              <a:ext cx="9239" cy="6161"/>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12511" y="3919"/>
                <a:ext cx="2400" cy="1419"/>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spcBef>
                    <a:spcPct val="0"/>
                  </a:spcBef>
                  <a:spcAft>
                    <a:spcPct val="0"/>
                  </a:spcAft>
                </a:pPr>
                <a:r>
                  <a:rPr lang="en-US" altLang="zh-CN" sz="4000" b="1">
                    <a:solidFill>
                      <a:schemeClr val="tx2"/>
                    </a:solidFill>
                    <a:latin typeface="+mn-ea"/>
                    <a:ea typeface="+mn-ea"/>
                    <a:sym typeface="Calibri" panose="020F0502020204030204" charset="0"/>
                  </a:rPr>
                  <a:t>20</a:t>
                </a:r>
                <a:r>
                  <a:rPr lang="en-US" altLang="zh-CN" sz="1800" b="1">
                    <a:solidFill>
                      <a:schemeClr val="tx2"/>
                    </a:solidFill>
                    <a:latin typeface="+mn-ea"/>
                    <a:ea typeface="+mn-ea"/>
                    <a:sym typeface="Calibri" panose="020F0502020204030204" charset="0"/>
                  </a:rPr>
                  <a:t>%</a:t>
                </a:r>
                <a:endParaRPr lang="en-US" altLang="zh-CN" sz="900" b="1">
                  <a:solidFill>
                    <a:schemeClr val="tx2"/>
                  </a:solidFill>
                  <a:latin typeface="+mn-ea"/>
                  <a:ea typeface="+mn-ea"/>
                  <a:sym typeface="Calibri" panose="020F0502020204030204" charset="0"/>
                </a:endParaRPr>
              </a:p>
            </p:txBody>
          </p:sp>
        </p:grpSp>
        <p:sp>
          <p:nvSpPr>
            <p:cNvPr id="6" name="矩形 58"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nvSpPr>
          <p:spPr>
            <a:xfrm>
              <a:off x="14308" y="5765"/>
              <a:ext cx="2945" cy="2038"/>
            </a:xfrm>
            <a:prstGeom prst="rect">
              <a:avLst/>
            </a:prstGeom>
          </p:spPr>
          <p:txBody>
            <a:bodyPr wrap="square">
              <a:spAutoFit/>
            </a:bodyPr>
            <a:lstStyle/>
            <a:p>
              <a:pPr algn="ctr" fontAlgn="base">
                <a:lnSpc>
                  <a:spcPct val="150000"/>
                </a:lnSpc>
                <a:spcBef>
                  <a:spcPct val="0"/>
                </a:spcBef>
                <a:spcAft>
                  <a:spcPct val="0"/>
                </a:spcAft>
              </a:pPr>
              <a:r>
                <a:rPr lang="en-US" sz="4000" b="1">
                  <a:solidFill>
                    <a:schemeClr val="accent2"/>
                  </a:solidFill>
                  <a:latin typeface="微软雅黑" panose="020B0503020204020204" pitchFamily="34" charset="-122"/>
                  <a:ea typeface="微软雅黑" panose="020B0503020204020204" pitchFamily="34" charset="-122"/>
                </a:rPr>
                <a:t>8</a:t>
              </a:r>
              <a:r>
                <a:rPr lang="en-US" altLang="zh-CN" sz="4000" b="1">
                  <a:solidFill>
                    <a:schemeClr val="accent2"/>
                  </a:solidFill>
                  <a:latin typeface="微软雅黑" panose="020B0503020204020204" pitchFamily="34" charset="-122"/>
                  <a:ea typeface="微软雅黑" panose="020B0503020204020204" pitchFamily="34" charset="-122"/>
                </a:rPr>
                <a:t>0</a:t>
              </a:r>
              <a:r>
                <a:rPr lang="en-US" altLang="zh-CN" b="1">
                  <a:solidFill>
                    <a:schemeClr val="accent2"/>
                  </a:solidFill>
                  <a:latin typeface="微软雅黑" panose="020B0503020204020204" pitchFamily="34" charset="-122"/>
                  <a:ea typeface="微软雅黑" panose="020B0503020204020204" pitchFamily="34" charset="-122"/>
                </a:rPr>
                <a:t>%</a:t>
              </a:r>
              <a:endParaRPr lang="en-US" altLang="zh-CN" b="1">
                <a:solidFill>
                  <a:schemeClr val="accent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rot="0">
            <a:off x="368300" y="4765675"/>
            <a:ext cx="6230620" cy="1270635"/>
            <a:chOff x="2255" y="5467"/>
            <a:chExt cx="8541" cy="2001"/>
          </a:xfrm>
        </p:grpSpPr>
        <p:sp>
          <p:nvSpPr>
            <p:cNvPr id="13" name="Shape 774" descr="e7d195523061f1c09e9d68d7cf438b91ef959ecb14fc25d26BBA7F7DBC18E55DFF4014AF651F0BF2569D4B6C1DA7F1A4683A481403BD872FC687266AD13265C1DE7C373772FD8728ABDD69ADD03BFF5BE2862BC891DBB79E66C3ADFD3AA35C3F2DED8B45CC93199C0D31892445BCD2540B819B2FB39F21D1DF22085818659D359AD393EBD567DA7D6776098BDB971F8A"/>
            <p:cNvSpPr>
              <a:spLocks noChangeArrowheads="1"/>
            </p:cNvSpPr>
            <p:nvPr/>
          </p:nvSpPr>
          <p:spPr bwMode="auto">
            <a:xfrm>
              <a:off x="2314" y="5467"/>
              <a:ext cx="8482" cy="1016"/>
            </a:xfrm>
            <a:prstGeom prst="rect">
              <a:avLst/>
            </a:prstGeom>
            <a:noFill/>
            <a:ln>
              <a:noFill/>
            </a:ln>
          </p:spPr>
          <p:txBody>
            <a:bodyPr wrap="square" lIns="45719" rIns="45719">
              <a:spAutoFit/>
            </a:bodyPr>
            <a:lstStyle>
              <a:lvl1pPr defTabSz="912495">
                <a:lnSpc>
                  <a:spcPct val="90000"/>
                </a:lnSpc>
                <a:spcBef>
                  <a:spcPts val="1000"/>
                </a:spcBef>
                <a:buFont typeface="Arial" panose="020B0604020202020204" pitchFamily="34" charset="0"/>
                <a:buChar char="•"/>
                <a:defRPr sz="2800">
                  <a:solidFill>
                    <a:schemeClr val="tx1"/>
                  </a:solidFill>
                  <a:latin typeface="Calibri Light" panose="020F0302020204030204" pitchFamily="34" charset="0"/>
                  <a:ea typeface="微软雅黑" panose="020B0503020204020204" pitchFamily="34" charset="-122"/>
                </a:defRPr>
              </a:lvl1pPr>
              <a:lvl2pPr marL="685800" indent="-228600" defTabSz="912495">
                <a:lnSpc>
                  <a:spcPct val="90000"/>
                </a:lnSpc>
                <a:spcBef>
                  <a:spcPts val="500"/>
                </a:spcBef>
                <a:buFont typeface="Arial" panose="020B0604020202020204" pitchFamily="34" charset="0"/>
                <a:buChar char="•"/>
                <a:defRPr sz="2400">
                  <a:solidFill>
                    <a:schemeClr val="tx1"/>
                  </a:solidFill>
                  <a:latin typeface="Calibri Light" panose="020F0302020204030204" pitchFamily="34" charset="0"/>
                  <a:ea typeface="微软雅黑" panose="020B0503020204020204" pitchFamily="34" charset="-122"/>
                </a:defRPr>
              </a:lvl2pPr>
              <a:lvl3pPr marL="1143000" indent="-228600" defTabSz="912495">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3pPr>
              <a:lvl4pPr marL="1600200" indent="-228600" defTabSz="912495">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4pPr>
              <a:lvl5pPr marL="2057400" indent="-228600" defTabSz="912495">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9pPr>
            </a:lstStyle>
            <a:p>
              <a:pPr indent="0" algn="just">
                <a:lnSpc>
                  <a:spcPct val="150000"/>
                </a:lnSpc>
                <a:buNone/>
              </a:pP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14" name="Shape 775" descr="e7d195523061f1c09e9d68d7cf438b91ef959ecb14fc25d26BBA7F7DBC18E55DFF4014AF651F0BF2569D4B6C1DA7F1A4683A481403BD872FC687266AD13265C1DE7C373772FD8728ABDD69ADD03BFF5BE2862BC891DBB79E66C3ADFD3AA35C3F2DED8B45CC93199C0D31892445BCD2540B819B2FB39F21D1DF22085818659D359AD393EBD567DA7D6776098BDB971F8A"/>
            <p:cNvSpPr>
              <a:spLocks noChangeArrowheads="1"/>
            </p:cNvSpPr>
            <p:nvPr/>
          </p:nvSpPr>
          <p:spPr bwMode="auto">
            <a:xfrm>
              <a:off x="2255" y="6985"/>
              <a:ext cx="8497" cy="483"/>
            </a:xfrm>
            <a:prstGeom prst="rect">
              <a:avLst/>
            </a:prstGeom>
            <a:noFill/>
            <a:ln>
              <a:noFill/>
            </a:ln>
          </p:spPr>
          <p:txBody>
            <a:bodyPr wrap="square" lIns="45719" rIns="45719">
              <a:spAutoFit/>
            </a:bodyPr>
            <a:lstStyle>
              <a:lvl1pPr defTabSz="912495">
                <a:lnSpc>
                  <a:spcPct val="90000"/>
                </a:lnSpc>
                <a:spcBef>
                  <a:spcPts val="1000"/>
                </a:spcBef>
                <a:buFont typeface="Arial" panose="020B0604020202020204" pitchFamily="34" charset="0"/>
                <a:buChar char="•"/>
                <a:defRPr sz="2800">
                  <a:solidFill>
                    <a:schemeClr val="tx1"/>
                  </a:solidFill>
                  <a:latin typeface="Calibri Light" panose="020F0302020204030204" pitchFamily="34" charset="0"/>
                  <a:ea typeface="微软雅黑" panose="020B0503020204020204" pitchFamily="34" charset="-122"/>
                </a:defRPr>
              </a:lvl1pPr>
              <a:lvl2pPr marL="685800" indent="-228600" defTabSz="912495">
                <a:lnSpc>
                  <a:spcPct val="90000"/>
                </a:lnSpc>
                <a:spcBef>
                  <a:spcPts val="500"/>
                </a:spcBef>
                <a:buFont typeface="Arial" panose="020B0604020202020204" pitchFamily="34" charset="0"/>
                <a:buChar char="•"/>
                <a:defRPr sz="2400">
                  <a:solidFill>
                    <a:schemeClr val="tx1"/>
                  </a:solidFill>
                  <a:latin typeface="Calibri Light" panose="020F0302020204030204" pitchFamily="34" charset="0"/>
                  <a:ea typeface="微软雅黑" panose="020B0503020204020204" pitchFamily="34" charset="-122"/>
                </a:defRPr>
              </a:lvl2pPr>
              <a:lvl3pPr marL="1143000" indent="-228600" defTabSz="912495">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3pPr>
              <a:lvl4pPr marL="1600200" indent="-228600" defTabSz="912495">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4pPr>
              <a:lvl5pPr marL="2057400" indent="-228600" defTabSz="912495">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Light" panose="020F0302020204030204" pitchFamily="34" charset="0"/>
                  <a:ea typeface="微软雅黑" panose="020B0503020204020204" pitchFamily="34" charset="-122"/>
                </a:defRPr>
              </a:lvl9pPr>
            </a:lstStyle>
            <a:p>
              <a:pPr indent="0" fontAlgn="base" hangingPunct="0">
                <a:lnSpc>
                  <a:spcPct val="100000"/>
                </a:lnSpc>
                <a:spcBef>
                  <a:spcPct val="0"/>
                </a:spcBef>
                <a:spcAft>
                  <a:spcPct val="0"/>
                </a:spcAft>
                <a:buNone/>
              </a:pP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7" name="文本框 16"/>
          <p:cNvSpPr txBox="1"/>
          <p:nvPr/>
        </p:nvSpPr>
        <p:spPr>
          <a:xfrm>
            <a:off x="738505" y="1877060"/>
            <a:ext cx="7401560" cy="4246245"/>
          </a:xfrm>
          <a:prstGeom prst="rect">
            <a:avLst/>
          </a:prstGeom>
          <a:noFill/>
        </p:spPr>
        <p:txBody>
          <a:bodyPr wrap="square" rtlCol="0">
            <a:spAutoFit/>
          </a:bodyPr>
          <a:p>
            <a:pPr indent="0">
              <a:lnSpc>
                <a:spcPct val="150000"/>
              </a:lnSpc>
              <a:buFont typeface="Arial" panose="020B0604020202020204" pitchFamily="34" charset="0"/>
              <a:buNone/>
            </a:pPr>
            <a:r>
              <a:rPr lang="en-US" altLang="zh-CN" sz="3600" b="1" dirty="0">
                <a:solidFill>
                  <a:schemeClr val="accent4"/>
                </a:solidFill>
                <a:latin typeface="微软雅黑" panose="020B0503020204020204" pitchFamily="34" charset="-122"/>
                <a:sym typeface="+mn-ea"/>
              </a:rPr>
              <a:t>20%</a:t>
            </a:r>
            <a:r>
              <a:rPr lang="zh-CN" altLang="en-US" sz="2400" dirty="0">
                <a:solidFill>
                  <a:schemeClr val="bg1"/>
                </a:solidFill>
                <a:latin typeface="微软雅黑" panose="020B0503020204020204" pitchFamily="34" charset="-122"/>
                <a:sym typeface="+mn-ea"/>
              </a:rPr>
              <a:t>高价值客户带来</a:t>
            </a:r>
            <a:r>
              <a:rPr lang="en-US" altLang="zh-CN" sz="3600" b="1" dirty="0">
                <a:solidFill>
                  <a:schemeClr val="accent4"/>
                </a:solidFill>
                <a:latin typeface="微软雅黑" panose="020B0503020204020204" pitchFamily="34" charset="-122"/>
                <a:sym typeface="+mn-ea"/>
              </a:rPr>
              <a:t>80%</a:t>
            </a:r>
            <a:r>
              <a:rPr lang="zh-CN" altLang="en-US" sz="2400" dirty="0">
                <a:solidFill>
                  <a:schemeClr val="bg1"/>
                </a:solidFill>
                <a:latin typeface="微软雅黑" panose="020B0503020204020204" pitchFamily="34" charset="-122"/>
                <a:sym typeface="+mn-ea"/>
              </a:rPr>
              <a:t>的经营利润</a:t>
            </a:r>
            <a:endParaRPr lang="zh-CN" altLang="en-US" sz="2400" dirty="0">
              <a:solidFill>
                <a:schemeClr val="bg1"/>
              </a:solidFill>
              <a:latin typeface="微软雅黑" panose="020B0503020204020204" pitchFamily="34" charset="-122"/>
              <a:sym typeface="+mn-ea"/>
            </a:endParaRPr>
          </a:p>
          <a:p>
            <a:pPr indent="0">
              <a:lnSpc>
                <a:spcPct val="150000"/>
              </a:lnSpc>
              <a:buFont typeface="Arial" panose="020B0604020202020204" pitchFamily="34" charset="0"/>
              <a:buNone/>
            </a:pPr>
            <a:r>
              <a:rPr lang="en-US" altLang="zh-CN" sz="36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60%</a:t>
            </a: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的新到店客户来自于老客户的影响</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nSpc>
                <a:spcPct val="150000"/>
              </a:lnSpc>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发展一个新客户的成本是挽留一个老客户的</a:t>
            </a:r>
            <a:r>
              <a:rPr lang="en-US" altLang="zh-CN" sz="36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nSpc>
                <a:spcPct val="150000"/>
              </a:lnSpc>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老客户的忠诚度下降</a:t>
            </a:r>
            <a:r>
              <a:rPr lang="en-US" altLang="zh-CN" sz="36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，企业利润率下降</a:t>
            </a:r>
            <a:r>
              <a:rPr lang="en-US" altLang="zh-CN" sz="36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mn-ea"/>
              </a:rPr>
              <a:t>25%</a:t>
            </a:r>
            <a:endParaRPr lang="en-US" altLang="zh-CN" sz="2400"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向新客户推销成功率只有</a:t>
            </a:r>
            <a:r>
              <a:rPr lang="en-US" altLang="zh-CN" sz="36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mn-ea"/>
              </a:rPr>
              <a:t>15%</a:t>
            </a: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而老客户是</a:t>
            </a:r>
            <a:r>
              <a:rPr lang="en-US" altLang="zh-CN" sz="36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grpSp>
        <p:nvGrpSpPr>
          <p:cNvPr id="4" name="组合 3"/>
          <p:cNvGrpSpPr/>
          <p:nvPr/>
        </p:nvGrpSpPr>
        <p:grpSpPr>
          <a:xfrm rot="0">
            <a:off x="594360" y="2645410"/>
            <a:ext cx="4255135" cy="2571115"/>
            <a:chOff x="9751" y="1829"/>
            <a:chExt cx="8102" cy="4469"/>
          </a:xfrm>
        </p:grpSpPr>
        <p:sp>
          <p:nvSpPr>
            <p:cNvPr id="19" name="圆角矩形 741"/>
            <p:cNvSpPr>
              <a:spLocks noChangeArrowheads="1"/>
            </p:cNvSpPr>
            <p:nvPr/>
          </p:nvSpPr>
          <p:spPr bwMode="auto">
            <a:xfrm>
              <a:off x="9751" y="1829"/>
              <a:ext cx="8102" cy="4469"/>
            </a:xfrm>
            <a:prstGeom prst="roundRect">
              <a:avLst>
                <a:gd name="adj" fmla="val 8875"/>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endParaRPr lang="zh-CN" altLang="en-US" sz="1400" b="1" dirty="0">
                <a:solidFill>
                  <a:schemeClr val="accent2"/>
                </a:solidFill>
              </a:endParaRPr>
            </a:p>
          </p:txBody>
        </p:sp>
        <p:sp>
          <p:nvSpPr>
            <p:cNvPr id="25" name="矩形 10"/>
            <p:cNvSpPr>
              <a:spLocks noChangeArrowheads="1"/>
            </p:cNvSpPr>
            <p:nvPr/>
          </p:nvSpPr>
          <p:spPr bwMode="auto">
            <a:xfrm>
              <a:off x="11046" y="1875"/>
              <a:ext cx="5426" cy="907"/>
            </a:xfrm>
            <a:prstGeom prst="rect">
              <a:avLst/>
            </a:prstGeom>
            <a:noFill/>
            <a:ln>
              <a:noFill/>
            </a:ln>
          </p:spPr>
          <p:txBody>
            <a:bodyPr wrap="square">
              <a:spAutoFit/>
            </a:bodyPr>
            <a:lstStyle/>
            <a:p>
              <a:pPr algn="ctr"/>
              <a:r>
                <a:rPr lang="zh-CN" altLang="en-US" sz="2800" b="1">
                  <a:latin typeface="微软雅黑" panose="020B0503020204020204" pitchFamily="34" charset="-122"/>
                  <a:ea typeface="微软雅黑" panose="020B0503020204020204" pitchFamily="34" charset="-122"/>
                </a:rPr>
                <a:t>客户直接上门</a:t>
              </a:r>
              <a:endParaRPr lang="zh-CN" altLang="en-US" sz="2800" b="1">
                <a:latin typeface="微软雅黑" panose="020B0503020204020204" pitchFamily="34" charset="-122"/>
                <a:ea typeface="微软雅黑" panose="020B0503020204020204" pitchFamily="34" charset="-122"/>
              </a:endParaRPr>
            </a:p>
          </p:txBody>
        </p:sp>
        <p:sp>
          <p:nvSpPr>
            <p:cNvPr id="26" name="矩形 1"/>
            <p:cNvSpPr>
              <a:spLocks noChangeArrowheads="1"/>
            </p:cNvSpPr>
            <p:nvPr/>
          </p:nvSpPr>
          <p:spPr bwMode="auto">
            <a:xfrm>
              <a:off x="13927" y="2684"/>
              <a:ext cx="3208" cy="3448"/>
            </a:xfrm>
            <a:prstGeom prst="rect">
              <a:avLst/>
            </a:prstGeom>
            <a:noFill/>
            <a:ln>
              <a:noFill/>
            </a:ln>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nSpc>
                  <a:spcPct val="150000"/>
                </a:lnSpc>
              </a:pPr>
              <a:r>
                <a:rPr lang="zh-CN" altLang="en-US" sz="1600" b="1" dirty="0">
                  <a:solidFill>
                    <a:srgbClr val="DFAE59"/>
                  </a:solidFill>
                  <a:latin typeface="微软雅黑" panose="020B0503020204020204" pitchFamily="34" charset="-122"/>
                  <a:ea typeface="微软雅黑" panose="020B0503020204020204" pitchFamily="34" charset="-122"/>
                </a:rPr>
                <a:t>客户需求优先级</a:t>
              </a:r>
              <a:r>
                <a:rPr lang="zh-CN" altLang="en-US" b="1" dirty="0">
                  <a:solidFill>
                    <a:srgbClr val="DFAE59"/>
                  </a:solidFill>
                  <a:latin typeface="微软雅黑" panose="020B0503020204020204" pitchFamily="34" charset="-122"/>
                  <a:ea typeface="微软雅黑" panose="020B0503020204020204" pitchFamily="34" charset="-122"/>
                </a:rPr>
                <a:t>：</a:t>
              </a:r>
              <a:endParaRPr lang="zh-CN" altLang="en-US" b="1" dirty="0">
                <a:solidFill>
                  <a:srgbClr val="DFAE59"/>
                </a:solidFill>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b="1" dirty="0">
                  <a:latin typeface="微软雅黑" panose="020B0503020204020204" pitchFamily="34" charset="-122"/>
                  <a:ea typeface="微软雅黑" panose="020B0503020204020204" pitchFamily="34" charset="-122"/>
                </a:rPr>
                <a:t>区域、距离</a:t>
              </a:r>
              <a:endParaRPr lang="zh-CN" altLang="en-US" sz="1600" b="1" dirty="0">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b="1" dirty="0">
                  <a:latin typeface="微软雅黑" panose="020B0503020204020204" pitchFamily="34" charset="-122"/>
                  <a:ea typeface="微软雅黑" panose="020B0503020204020204" pitchFamily="34" charset="-122"/>
                </a:rPr>
                <a:t>优惠、价格</a:t>
              </a:r>
              <a:endParaRPr lang="zh-CN" altLang="en-US" sz="1600" b="1" dirty="0">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dirty="0">
                  <a:latin typeface="微软雅黑" panose="020B0503020204020204" pitchFamily="34" charset="-122"/>
                  <a:ea typeface="微软雅黑" panose="020B0503020204020204" pitchFamily="34" charset="-122"/>
                </a:rPr>
                <a:t>环境、档次</a:t>
              </a:r>
              <a:endParaRPr lang="zh-CN" altLang="en-US" sz="1600" dirty="0">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dirty="0">
                  <a:latin typeface="微软雅黑" panose="020B0503020204020204" pitchFamily="34" charset="-122"/>
                  <a:ea typeface="微软雅黑" panose="020B0503020204020204" pitchFamily="34" charset="-122"/>
                </a:rPr>
                <a:t>服务、氛围</a:t>
              </a:r>
              <a:endParaRPr lang="zh-CN" altLang="en-US" sz="1600" dirty="0">
                <a:latin typeface="微软雅黑" panose="020B0503020204020204" pitchFamily="34" charset="-122"/>
                <a:ea typeface="微软雅黑" panose="020B0503020204020204" pitchFamily="34" charset="-122"/>
              </a:endParaRPr>
            </a:p>
          </p:txBody>
        </p:sp>
        <p:sp>
          <p:nvSpPr>
            <p:cNvPr id="29" name="矩形 1"/>
            <p:cNvSpPr>
              <a:spLocks noChangeArrowheads="1"/>
            </p:cNvSpPr>
            <p:nvPr/>
          </p:nvSpPr>
          <p:spPr bwMode="auto">
            <a:xfrm>
              <a:off x="10529" y="2603"/>
              <a:ext cx="2781" cy="3529"/>
            </a:xfrm>
            <a:prstGeom prst="rect">
              <a:avLst/>
            </a:prstGeom>
            <a:noFill/>
            <a:ln>
              <a:noFill/>
            </a:ln>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nSpc>
                  <a:spcPct val="150000"/>
                </a:lnSpc>
              </a:pPr>
              <a:r>
                <a:rPr lang="zh-CN" altLang="en-US" b="1" dirty="0" smtClean="0">
                  <a:solidFill>
                    <a:srgbClr val="DFAE59"/>
                  </a:solidFill>
                  <a:latin typeface="微软雅黑" panose="020B0503020204020204" pitchFamily="34" charset="-122"/>
                  <a:ea typeface="微软雅黑" panose="020B0503020204020204" pitchFamily="34" charset="-122"/>
                </a:rPr>
                <a:t>消费场景</a:t>
              </a:r>
              <a:r>
                <a:rPr lang="zh-CN" altLang="en-US" sz="2000" b="1" dirty="0" smtClean="0">
                  <a:solidFill>
                    <a:srgbClr val="DFAE59"/>
                  </a:solidFill>
                  <a:latin typeface="微软雅黑" panose="020B0503020204020204" pitchFamily="34" charset="-122"/>
                  <a:ea typeface="微软雅黑" panose="020B0503020204020204" pitchFamily="34" charset="-122"/>
                </a:rPr>
                <a:t>：</a:t>
              </a:r>
              <a:endParaRPr lang="zh-CN" altLang="en-US" sz="2000" b="1" dirty="0" smtClean="0">
                <a:solidFill>
                  <a:srgbClr val="DFAE59"/>
                </a:solidFill>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随便吃吃</a:t>
              </a:r>
              <a:endParaRPr lang="zh-CN" altLang="en-US" sz="1600"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朋友小聚</a:t>
              </a:r>
              <a:endParaRPr lang="zh-CN" altLang="en-US" sz="1600"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smtClean="0">
                  <a:latin typeface="微软雅黑" panose="020B0503020204020204" pitchFamily="34" charset="-122"/>
                  <a:ea typeface="微软雅黑" panose="020B0503020204020204" pitchFamily="34" charset="-122"/>
                </a:rPr>
                <a:t>工作用餐</a:t>
              </a:r>
              <a:endParaRPr lang="zh-CN" altLang="en-US" sz="1600" dirty="0" smtClean="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休闲</a:t>
              </a:r>
              <a:r>
                <a:rPr lang="zh-CN" altLang="en-US" sz="1600" dirty="0" smtClean="0">
                  <a:latin typeface="微软雅黑" panose="020B0503020204020204" pitchFamily="34" charset="-122"/>
                  <a:ea typeface="微软雅黑" panose="020B0503020204020204" pitchFamily="34" charset="-122"/>
                </a:rPr>
                <a:t>小憩</a:t>
              </a:r>
              <a:endParaRPr lang="zh-CN" altLang="en-US" sz="1600" dirty="0" smtClean="0">
                <a:latin typeface="微软雅黑" panose="020B0503020204020204" pitchFamily="34" charset="-122"/>
                <a:ea typeface="微软雅黑" panose="020B0503020204020204" pitchFamily="34" charset="-122"/>
              </a:endParaRPr>
            </a:p>
          </p:txBody>
        </p:sp>
      </p:grpSp>
      <p:sp>
        <p:nvSpPr>
          <p:cNvPr id="6" name="文本框 5"/>
          <p:cNvSpPr txBox="1"/>
          <p:nvPr/>
        </p:nvSpPr>
        <p:spPr>
          <a:xfrm>
            <a:off x="990600" y="1042035"/>
            <a:ext cx="4156710" cy="768350"/>
          </a:xfrm>
          <a:prstGeom prst="rect">
            <a:avLst/>
          </a:prstGeom>
          <a:noFill/>
        </p:spPr>
        <p:txBody>
          <a:bodyPr wrap="square" rtlCol="0">
            <a:spAutoFit/>
          </a:bodyPr>
          <a:p>
            <a:r>
              <a:rPr lang="zh-CN" altLang="en-US" sz="4400">
                <a:solidFill>
                  <a:schemeClr val="bg1"/>
                </a:solidFill>
              </a:rPr>
              <a:t>预订的经营价值</a:t>
            </a:r>
            <a:endParaRPr lang="zh-CN" altLang="en-US" sz="4400">
              <a:solidFill>
                <a:schemeClr val="bg1"/>
              </a:solidFill>
            </a:endParaRPr>
          </a:p>
        </p:txBody>
      </p:sp>
      <p:grpSp>
        <p:nvGrpSpPr>
          <p:cNvPr id="7" name="组合 6"/>
          <p:cNvGrpSpPr/>
          <p:nvPr/>
        </p:nvGrpSpPr>
        <p:grpSpPr>
          <a:xfrm rot="0">
            <a:off x="5896610" y="2618740"/>
            <a:ext cx="4255135" cy="2571115"/>
            <a:chOff x="9751" y="1829"/>
            <a:chExt cx="8102" cy="4469"/>
          </a:xfrm>
        </p:grpSpPr>
        <p:sp>
          <p:nvSpPr>
            <p:cNvPr id="8" name="圆角矩形 741"/>
            <p:cNvSpPr>
              <a:spLocks noChangeArrowheads="1"/>
            </p:cNvSpPr>
            <p:nvPr/>
          </p:nvSpPr>
          <p:spPr bwMode="auto">
            <a:xfrm>
              <a:off x="9751" y="1829"/>
              <a:ext cx="8102" cy="4469"/>
            </a:xfrm>
            <a:prstGeom prst="roundRect">
              <a:avLst>
                <a:gd name="adj" fmla="val 8875"/>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endParaRPr lang="zh-CN" altLang="en-US" sz="1400" b="1" dirty="0">
                <a:solidFill>
                  <a:schemeClr val="accent2"/>
                </a:solidFill>
              </a:endParaRPr>
            </a:p>
          </p:txBody>
        </p:sp>
        <p:sp>
          <p:nvSpPr>
            <p:cNvPr id="9" name="矩形 10"/>
            <p:cNvSpPr>
              <a:spLocks noChangeArrowheads="1"/>
            </p:cNvSpPr>
            <p:nvPr/>
          </p:nvSpPr>
          <p:spPr bwMode="auto">
            <a:xfrm>
              <a:off x="11046" y="1875"/>
              <a:ext cx="5426" cy="907"/>
            </a:xfrm>
            <a:prstGeom prst="rect">
              <a:avLst/>
            </a:prstGeom>
            <a:noFill/>
            <a:ln>
              <a:noFill/>
            </a:ln>
          </p:spPr>
          <p:txBody>
            <a:bodyPr wrap="square">
              <a:spAutoFit/>
            </a:bodyPr>
            <a:lstStyle/>
            <a:p>
              <a:pPr algn="ctr"/>
              <a:r>
                <a:rPr lang="zh-CN" altLang="en-US" sz="2800" b="1">
                  <a:latin typeface="微软雅黑" panose="020B0503020204020204" pitchFamily="34" charset="-122"/>
                  <a:ea typeface="微软雅黑" panose="020B0503020204020204" pitchFamily="34" charset="-122"/>
                </a:rPr>
                <a:t>客户提前预订</a:t>
              </a:r>
              <a:endParaRPr lang="zh-CN" altLang="en-US" sz="2800" b="1">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13810" y="2684"/>
              <a:ext cx="3208" cy="3448"/>
            </a:xfrm>
            <a:prstGeom prst="rect">
              <a:avLst/>
            </a:prstGeom>
            <a:noFill/>
            <a:ln>
              <a:noFill/>
            </a:ln>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nSpc>
                  <a:spcPct val="150000"/>
                </a:lnSpc>
              </a:pPr>
              <a:r>
                <a:rPr lang="zh-CN" altLang="en-US" sz="1600" b="1" dirty="0">
                  <a:solidFill>
                    <a:srgbClr val="DFAE59"/>
                  </a:solidFill>
                  <a:latin typeface="微软雅黑" panose="020B0503020204020204" pitchFamily="34" charset="-122"/>
                  <a:ea typeface="微软雅黑" panose="020B0503020204020204" pitchFamily="34" charset="-122"/>
                </a:rPr>
                <a:t>客户需求优先级</a:t>
              </a:r>
              <a:r>
                <a:rPr lang="zh-CN" altLang="en-US" b="1" dirty="0">
                  <a:solidFill>
                    <a:srgbClr val="DFAE59"/>
                  </a:solidFill>
                  <a:latin typeface="微软雅黑" panose="020B0503020204020204" pitchFamily="34" charset="-122"/>
                  <a:ea typeface="微软雅黑" panose="020B0503020204020204" pitchFamily="34" charset="-122"/>
                </a:rPr>
                <a:t>：</a:t>
              </a:r>
              <a:endParaRPr lang="zh-CN" altLang="en-US" b="1" dirty="0">
                <a:solidFill>
                  <a:srgbClr val="DFAE59"/>
                </a:solidFill>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b="1" dirty="0">
                  <a:latin typeface="微软雅黑" panose="020B0503020204020204" pitchFamily="34" charset="-122"/>
                  <a:ea typeface="微软雅黑" panose="020B0503020204020204" pitchFamily="34" charset="-122"/>
                </a:rPr>
                <a:t>环境、档次</a:t>
              </a:r>
              <a:endParaRPr lang="zh-CN" altLang="en-US" sz="1600" b="1" dirty="0">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b="1" dirty="0">
                  <a:latin typeface="微软雅黑" panose="020B0503020204020204" pitchFamily="34" charset="-122"/>
                  <a:ea typeface="微软雅黑" panose="020B0503020204020204" pitchFamily="34" charset="-122"/>
                </a:rPr>
                <a:t>服务、氛围</a:t>
              </a:r>
              <a:endParaRPr lang="zh-CN" altLang="en-US" sz="1600" b="1" dirty="0">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dirty="0">
                  <a:latin typeface="微软雅黑" panose="020B0503020204020204" pitchFamily="34" charset="-122"/>
                  <a:ea typeface="微软雅黑" panose="020B0503020204020204" pitchFamily="34" charset="-122"/>
                </a:rPr>
                <a:t>区域、距离</a:t>
              </a:r>
              <a:endParaRPr lang="zh-CN" altLang="en-US" sz="1600" dirty="0">
                <a:latin typeface="微软雅黑" panose="020B0503020204020204" pitchFamily="34" charset="-122"/>
                <a:ea typeface="微软雅黑" panose="020B0503020204020204" pitchFamily="34" charset="-122"/>
              </a:endParaRPr>
            </a:p>
            <a:p>
              <a:pPr marL="0" indent="0">
                <a:lnSpc>
                  <a:spcPct val="150000"/>
                </a:lnSpc>
                <a:buFont typeface="Franklin Gothic Medium" panose="020B0603020102020204" charset="0"/>
                <a:buAutoNum type="arabicPeriod"/>
              </a:pPr>
              <a:r>
                <a:rPr lang="zh-CN" altLang="en-US" sz="1600" dirty="0">
                  <a:latin typeface="微软雅黑" panose="020B0503020204020204" pitchFamily="34" charset="-122"/>
                  <a:ea typeface="微软雅黑" panose="020B0503020204020204" pitchFamily="34" charset="-122"/>
                </a:rPr>
                <a:t>优惠、价格</a:t>
              </a:r>
              <a:endParaRPr lang="zh-CN" altLang="en-US" sz="1600" dirty="0">
                <a:latin typeface="微软雅黑" panose="020B0503020204020204" pitchFamily="34" charset="-122"/>
                <a:ea typeface="微软雅黑" panose="020B0503020204020204" pitchFamily="34" charset="-122"/>
              </a:endParaRPr>
            </a:p>
          </p:txBody>
        </p:sp>
        <p:sp>
          <p:nvSpPr>
            <p:cNvPr id="12" name="矩形 1"/>
            <p:cNvSpPr>
              <a:spLocks noChangeArrowheads="1"/>
            </p:cNvSpPr>
            <p:nvPr/>
          </p:nvSpPr>
          <p:spPr bwMode="auto">
            <a:xfrm>
              <a:off x="10529" y="2603"/>
              <a:ext cx="2781" cy="3529"/>
            </a:xfrm>
            <a:prstGeom prst="rect">
              <a:avLst/>
            </a:prstGeom>
            <a:noFill/>
            <a:ln>
              <a:noFill/>
            </a:ln>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nSpc>
                  <a:spcPct val="150000"/>
                </a:lnSpc>
              </a:pPr>
              <a:r>
                <a:rPr lang="zh-CN" altLang="en-US" b="1" dirty="0" smtClean="0">
                  <a:solidFill>
                    <a:srgbClr val="DFAE59"/>
                  </a:solidFill>
                  <a:latin typeface="微软雅黑" panose="020B0503020204020204" pitchFamily="34" charset="-122"/>
                  <a:ea typeface="微软雅黑" panose="020B0503020204020204" pitchFamily="34" charset="-122"/>
                </a:rPr>
                <a:t>消费场景</a:t>
              </a:r>
              <a:r>
                <a:rPr lang="zh-CN" altLang="en-US" sz="2000" b="1" dirty="0" smtClean="0">
                  <a:solidFill>
                    <a:srgbClr val="DFAE59"/>
                  </a:solidFill>
                  <a:latin typeface="微软雅黑" panose="020B0503020204020204" pitchFamily="34" charset="-122"/>
                  <a:ea typeface="微软雅黑" panose="020B0503020204020204" pitchFamily="34" charset="-122"/>
                </a:rPr>
                <a:t>：</a:t>
              </a:r>
              <a:endParaRPr lang="zh-CN" altLang="en-US" sz="2000" b="1" dirty="0" smtClean="0">
                <a:solidFill>
                  <a:srgbClr val="DFAE59"/>
                </a:solidFill>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商务宴请</a:t>
              </a:r>
              <a:endParaRPr lang="zh-CN" altLang="en-US" sz="1600"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家庭聚会</a:t>
              </a:r>
              <a:endParaRPr lang="zh-CN" altLang="en-US" sz="1600" dirty="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smtClean="0">
                  <a:latin typeface="微软雅黑" panose="020B0503020204020204" pitchFamily="34" charset="-122"/>
                  <a:ea typeface="微软雅黑" panose="020B0503020204020204" pitchFamily="34" charset="-122"/>
                </a:rPr>
                <a:t>婚丧寿宴</a:t>
              </a:r>
              <a:endParaRPr lang="zh-CN" altLang="en-US" sz="1600" dirty="0" smtClean="0">
                <a:latin typeface="微软雅黑" panose="020B0503020204020204" pitchFamily="34" charset="-122"/>
                <a:ea typeface="微软雅黑" panose="020B0503020204020204" pitchFamily="34" charset="-122"/>
              </a:endParaRPr>
            </a:p>
            <a:p>
              <a:pPr marL="0" indent="0">
                <a:lnSpc>
                  <a:spcPct val="150000"/>
                </a:lnSpc>
                <a:buFont typeface="Wingdings" panose="05000000000000000000" pitchFamily="2" charset="2"/>
                <a:buChar char="Ø"/>
              </a:pPr>
              <a:r>
                <a:rPr lang="zh-CN" altLang="en-US" sz="1600" dirty="0" smtClean="0">
                  <a:latin typeface="微软雅黑" panose="020B0503020204020204" pitchFamily="34" charset="-122"/>
                  <a:ea typeface="微软雅黑" panose="020B0503020204020204" pitchFamily="34" charset="-122"/>
                </a:rPr>
                <a:t>团建尾牙</a:t>
              </a:r>
              <a:endParaRPr lang="zh-CN" altLang="en-US" sz="1600" dirty="0" smtClean="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grpSp>
        <p:nvGrpSpPr>
          <p:cNvPr id="2" name="组合 1"/>
          <p:cNvGrpSpPr/>
          <p:nvPr/>
        </p:nvGrpSpPr>
        <p:grpSpPr>
          <a:xfrm>
            <a:off x="500380" y="1058545"/>
            <a:ext cx="9204960" cy="5146675"/>
            <a:chOff x="544" y="1114"/>
            <a:chExt cx="14496" cy="8105"/>
          </a:xfrm>
        </p:grpSpPr>
        <p:sp>
          <p:nvSpPr>
            <p:cNvPr id="4" name="文本框 18"/>
            <p:cNvSpPr txBox="1"/>
            <p:nvPr/>
          </p:nvSpPr>
          <p:spPr>
            <a:xfrm>
              <a:off x="5647" y="2316"/>
              <a:ext cx="9393" cy="6542"/>
            </a:xfrm>
            <a:prstGeom prst="rect">
              <a:avLst/>
            </a:prstGeom>
            <a:noFill/>
          </p:spPr>
          <p:txBody>
            <a:bodyPr wrap="square" rtlCol="0">
              <a:spAutoFit/>
              <a:scene3d>
                <a:camera prst="orthographicFront"/>
                <a:lightRig rig="threePt" dir="t"/>
              </a:scene3d>
              <a:sp3d contourW="12700"/>
            </a:bodyPr>
            <a:p>
              <a:r>
                <a:rPr lang="zh-CN" altLang="en-US" sz="2400" b="1" dirty="0" smtClean="0">
                  <a:solidFill>
                    <a:schemeClr val="bg1"/>
                  </a:solidFill>
                  <a:latin typeface="+mj-ea"/>
                  <a:ea typeface="+mj-ea"/>
                  <a:cs typeface="+mn-ea"/>
                  <a:sym typeface="+mn-lt"/>
                </a:rPr>
                <a:t>客户维护：</a:t>
              </a:r>
              <a:endParaRPr lang="zh-CN" altLang="en-US" sz="2400" b="1" dirty="0" smtClean="0">
                <a:solidFill>
                  <a:srgbClr val="DFAE59"/>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手机里有上千的电话，常联系的有多少？</a:t>
              </a:r>
              <a:endPar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客户有多长时间不来，流失了？</a:t>
              </a:r>
              <a:endPar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哪些客户这个月有重要的纪念日？</a:t>
              </a:r>
              <a:endPar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活跃客户越来越少，怎么开发新客户？</a:t>
              </a:r>
              <a:endPar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做营销活动，客户却把我拉黑了？</a:t>
              </a:r>
              <a:endParaRPr lang="zh-CN" altLang="en-US" sz="2800" b="1"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2400" b="1" dirty="0" smtClean="0">
                  <a:solidFill>
                    <a:schemeClr val="bg1"/>
                  </a:solidFill>
                  <a:latin typeface="+mj-ea"/>
                  <a:ea typeface="+mj-ea"/>
                  <a:cs typeface="+mn-ea"/>
                  <a:sym typeface="+mn-lt"/>
                </a:rPr>
                <a:t>客户到店：</a:t>
              </a:r>
              <a:endParaRPr lang="zh-CN" altLang="en-US" sz="2400" b="1" dirty="0" smtClean="0">
                <a:solidFill>
                  <a:srgbClr val="DFAE59"/>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客户看着眼熟却对不上号了？</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客户有什么喜好、忌口，服务要求？</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客户上次找谁服务的，喜欢谁服务？</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客户的身份，消费水平咋样</a:t>
              </a:r>
              <a:r>
                <a:rPr lang="zh-CN" altLang="en-US" sz="2400" dirty="0">
                  <a:solidFill>
                    <a:schemeClr val="bg1"/>
                  </a:solidFill>
                  <a:latin typeface="+mj-ea"/>
                  <a:ea typeface="+mj-ea"/>
                  <a:cs typeface="+mn-ea"/>
                  <a:sym typeface="+mn-lt"/>
                </a:rPr>
                <a:t>？</a:t>
              </a:r>
              <a:endParaRPr lang="zh-CN" altLang="en-US" sz="2400" dirty="0">
                <a:solidFill>
                  <a:schemeClr val="bg1"/>
                </a:solidFill>
                <a:latin typeface="+mj-ea"/>
                <a:ea typeface="+mj-ea"/>
                <a:cs typeface="+mn-ea"/>
                <a:sym typeface="+mn-lt"/>
              </a:endParaRPr>
            </a:p>
          </p:txBody>
        </p:sp>
        <p:sp>
          <p:nvSpPr>
            <p:cNvPr id="10" name="文本框 45"/>
            <p:cNvSpPr txBox="1"/>
            <p:nvPr/>
          </p:nvSpPr>
          <p:spPr>
            <a:xfrm>
              <a:off x="1239" y="1114"/>
              <a:ext cx="6075" cy="919"/>
            </a:xfrm>
            <a:prstGeom prst="rect">
              <a:avLst/>
            </a:prstGeom>
            <a:noFill/>
          </p:spPr>
          <p:txBody>
            <a:bodyPr wrap="none" rtlCol="0">
              <a:spAutoFit/>
              <a:scene3d>
                <a:camera prst="orthographicFront"/>
                <a:lightRig rig="threePt" dir="t"/>
              </a:scene3d>
              <a:sp3d contourW="12700"/>
            </a:bodyPr>
            <a:p>
              <a:pPr algn="l"/>
              <a:r>
                <a:rPr lang="zh-CN" altLang="en-US" sz="3200" b="1" dirty="0" smtClean="0">
                  <a:solidFill>
                    <a:schemeClr val="bg1"/>
                  </a:solidFill>
                  <a:cs typeface="+mn-ea"/>
                  <a:sym typeface="+mn-lt"/>
                </a:rPr>
                <a:t>门店销售经理的困扰</a:t>
              </a:r>
              <a:endParaRPr lang="zh-CN" altLang="en-US" sz="3200" b="1" dirty="0" smtClean="0">
                <a:solidFill>
                  <a:schemeClr val="bg1"/>
                </a:solidFill>
                <a:cs typeface="+mn-ea"/>
                <a:sym typeface="+mn-lt"/>
              </a:endParaRPr>
            </a:p>
          </p:txBody>
        </p:sp>
        <p:pic>
          <p:nvPicPr>
            <p:cNvPr id="6" name="图片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 y="2812"/>
              <a:ext cx="3869" cy="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grpSp>
        <p:nvGrpSpPr>
          <p:cNvPr id="4" name="组合 3"/>
          <p:cNvGrpSpPr/>
          <p:nvPr/>
        </p:nvGrpSpPr>
        <p:grpSpPr>
          <a:xfrm>
            <a:off x="848995" y="1090295"/>
            <a:ext cx="8351520" cy="5288915"/>
            <a:chOff x="1207" y="1098"/>
            <a:chExt cx="13152" cy="8329"/>
          </a:xfrm>
        </p:grpSpPr>
        <p:sp>
          <p:nvSpPr>
            <p:cNvPr id="10" name="文本框 45"/>
            <p:cNvSpPr txBox="1"/>
            <p:nvPr/>
          </p:nvSpPr>
          <p:spPr>
            <a:xfrm>
              <a:off x="1207" y="1098"/>
              <a:ext cx="6075" cy="919"/>
            </a:xfrm>
            <a:prstGeom prst="rect">
              <a:avLst/>
            </a:prstGeom>
            <a:noFill/>
          </p:spPr>
          <p:txBody>
            <a:bodyPr wrap="none" rtlCol="0">
              <a:spAutoFit/>
              <a:scene3d>
                <a:camera prst="orthographicFront"/>
                <a:lightRig rig="threePt" dir="t"/>
              </a:scene3d>
              <a:sp3d contourW="12700"/>
            </a:bodyPr>
            <a:p>
              <a:pPr algn="l"/>
              <a:r>
                <a:rPr lang="zh-CN" altLang="en-US" sz="3200" b="1" dirty="0" smtClean="0">
                  <a:solidFill>
                    <a:schemeClr val="bg1"/>
                  </a:solidFill>
                  <a:cs typeface="+mn-ea"/>
                  <a:sym typeface="+mn-lt"/>
                </a:rPr>
                <a:t>门店高层管理的困扰</a:t>
              </a:r>
              <a:endParaRPr lang="zh-CN" altLang="en-US" sz="3200" b="1" dirty="0" smtClean="0">
                <a:solidFill>
                  <a:schemeClr val="bg1"/>
                </a:solidFill>
                <a:cs typeface="+mn-ea"/>
                <a:sym typeface="+mn-lt"/>
              </a:endParaRPr>
            </a:p>
          </p:txBody>
        </p:sp>
        <p:sp>
          <p:nvSpPr>
            <p:cNvPr id="2" name="文本框 18"/>
            <p:cNvSpPr txBox="1"/>
            <p:nvPr/>
          </p:nvSpPr>
          <p:spPr>
            <a:xfrm>
              <a:off x="5626" y="2885"/>
              <a:ext cx="8733" cy="6542"/>
            </a:xfrm>
            <a:prstGeom prst="rect">
              <a:avLst/>
            </a:prstGeom>
            <a:noFill/>
          </p:spPr>
          <p:txBody>
            <a:bodyPr wrap="square" rtlCol="0">
              <a:spAutoFit/>
              <a:scene3d>
                <a:camera prst="orthographicFront"/>
                <a:lightRig rig="threePt" dir="t"/>
              </a:scene3d>
              <a:sp3d contourW="12700"/>
            </a:bodyPr>
            <a:p>
              <a:r>
                <a:rPr lang="zh-CN" altLang="en-US" sz="2400" b="1" dirty="0" smtClean="0">
                  <a:solidFill>
                    <a:schemeClr val="bg1"/>
                  </a:solidFill>
                  <a:latin typeface="+mj-ea"/>
                  <a:ea typeface="+mj-ea"/>
                  <a:cs typeface="+mn-ea"/>
                  <a:sym typeface="+mn-lt"/>
                </a:rPr>
                <a:t>客情管理：</a:t>
              </a:r>
              <a:endParaRPr lang="zh-CN" altLang="en-US" sz="2400" b="1" dirty="0" smtClean="0">
                <a:solidFill>
                  <a:srgbClr val="DFAE59"/>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门店到底有多少精准客户？</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销售经理怎么维护客户？</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客户活跃、沉睡、流失情况如何？</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客户资源闲置无人维护，怎么破？</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纸质客户资料不便保存，怎么办？</a:t>
              </a:r>
              <a:endParaRPr lang="zh-CN" altLang="en-US" sz="2800" dirty="0" smtClean="0">
                <a:solidFill>
                  <a:schemeClr val="bg1"/>
                </a:solidFill>
                <a:latin typeface="+mj-ea"/>
                <a:ea typeface="+mj-ea"/>
                <a:cs typeface="+mn-ea"/>
                <a:sym typeface="+mn-lt"/>
              </a:endParaRPr>
            </a:p>
            <a:p>
              <a:r>
                <a:rPr lang="zh-CN" altLang="en-US" sz="2400" b="1" dirty="0" smtClean="0">
                  <a:solidFill>
                    <a:schemeClr val="bg1"/>
                  </a:solidFill>
                  <a:latin typeface="+mj-ea"/>
                  <a:ea typeface="+mj-ea"/>
                  <a:cs typeface="+mn-ea"/>
                  <a:sym typeface="+mn-lt"/>
                </a:rPr>
                <a:t>销售管理：</a:t>
              </a:r>
              <a:endParaRPr lang="zh-CN" altLang="en-US" sz="2400" b="1" dirty="0" smtClean="0">
                <a:solidFill>
                  <a:srgbClr val="DFAE59"/>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销售经理业绩怎么考核，没有抱怨？</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老员工离职，怎么交接客户？</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r>
                <a:rPr lang="zh-CN" altLang="en-US" sz="2400" dirty="0" smtClean="0">
                  <a:solidFill>
                    <a:schemeClr val="bg1"/>
                  </a:solidFill>
                  <a:latin typeface="+mj-ea"/>
                  <a:ea typeface="+mj-ea"/>
                  <a:cs typeface="+mn-ea"/>
                  <a:sym typeface="+mn-lt"/>
                </a:rPr>
                <a:t>集团统一管理繁琐，怎么办？</a:t>
              </a:r>
              <a:endParaRPr lang="zh-CN" altLang="en-US" sz="2400" dirty="0" smtClean="0">
                <a:solidFill>
                  <a:schemeClr val="bg1"/>
                </a:solidFill>
                <a:latin typeface="+mj-ea"/>
                <a:ea typeface="+mj-ea"/>
                <a:cs typeface="+mn-ea"/>
                <a:sym typeface="+mn-lt"/>
              </a:endParaRPr>
            </a:p>
            <a:p>
              <a:pPr marL="342900" indent="-342900">
                <a:buFont typeface="Arial" panose="020B0604020202020204" pitchFamily="34" charset="0"/>
                <a:buChar char="•"/>
              </a:pPr>
              <a:endParaRPr lang="zh-CN" altLang="en-US" sz="2400" dirty="0" smtClean="0">
                <a:solidFill>
                  <a:schemeClr val="bg1"/>
                </a:solidFill>
                <a:latin typeface="+mj-ea"/>
                <a:ea typeface="+mj-ea"/>
                <a:cs typeface="+mn-ea"/>
                <a:sym typeface="+mn-lt"/>
              </a:endParaRPr>
            </a:p>
          </p:txBody>
        </p:sp>
      </p:grpSp>
      <p:pic>
        <p:nvPicPr>
          <p:cNvPr id="6" name="图片 5" descr="图片1"/>
          <p:cNvPicPr>
            <a:picLocks noChangeAspect="1"/>
          </p:cNvPicPr>
          <p:nvPr/>
        </p:nvPicPr>
        <p:blipFill>
          <a:blip r:embed="rId3"/>
          <a:stretch>
            <a:fillRect/>
          </a:stretch>
        </p:blipFill>
        <p:spPr>
          <a:xfrm>
            <a:off x="231775" y="2225040"/>
            <a:ext cx="3221355" cy="35090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sp>
        <p:nvSpPr>
          <p:cNvPr id="78" name="文本框 77"/>
          <p:cNvSpPr txBox="1"/>
          <p:nvPr/>
        </p:nvSpPr>
        <p:spPr>
          <a:xfrm>
            <a:off x="7994650" y="377190"/>
            <a:ext cx="4185285" cy="460375"/>
          </a:xfrm>
          <a:prstGeom prst="rect">
            <a:avLst/>
          </a:prstGeom>
          <a:noFill/>
        </p:spPr>
        <p:txBody>
          <a:bodyPr wrap="square" rtlCol="0">
            <a:spAutoFit/>
          </a:bodyPr>
          <a:p>
            <a:r>
              <a:rPr lang="zh-CN" altLang="en-US" sz="2400">
                <a:ln w="10160">
                  <a:noFill/>
                  <a:prstDash val="solid"/>
                </a:ln>
                <a:solidFill>
                  <a:srgbClr val="FFFFFF"/>
                </a:solidFill>
                <a:effectLst>
                  <a:outerShdw blurRad="38100" dist="22860" dir="5400000" algn="tl" rotWithShape="0">
                    <a:srgbClr val="000000">
                      <a:alpha val="30000"/>
                    </a:srgbClr>
                  </a:outerShdw>
                </a:effectLst>
              </a:rPr>
              <a:t>智能订餐台：全渠道客源整合</a:t>
            </a:r>
            <a:endParaRPr lang="zh-CN" altLang="en-US" sz="2400">
              <a:ln w="10160">
                <a:noFill/>
                <a:prstDash val="solid"/>
              </a:ln>
              <a:solidFill>
                <a:srgbClr val="FFFFFF"/>
              </a:solidFill>
              <a:effectLst>
                <a:outerShdw blurRad="38100" dist="22860" dir="5400000" algn="tl" rotWithShape="0">
                  <a:srgbClr val="000000">
                    <a:alpha val="30000"/>
                  </a:srgbClr>
                </a:outerShdw>
              </a:effectLst>
            </a:endParaRPr>
          </a:p>
        </p:txBody>
      </p:sp>
      <p:grpSp>
        <p:nvGrpSpPr>
          <p:cNvPr id="118" name="组合 117"/>
          <p:cNvGrpSpPr/>
          <p:nvPr/>
        </p:nvGrpSpPr>
        <p:grpSpPr>
          <a:xfrm>
            <a:off x="203200" y="1928495"/>
            <a:ext cx="2332990" cy="3949700"/>
            <a:chOff x="320" y="3037"/>
            <a:chExt cx="3674" cy="6220"/>
          </a:xfrm>
        </p:grpSpPr>
        <p:grpSp>
          <p:nvGrpSpPr>
            <p:cNvPr id="53" name="组合 52"/>
            <p:cNvGrpSpPr/>
            <p:nvPr/>
          </p:nvGrpSpPr>
          <p:grpSpPr>
            <a:xfrm rot="0">
              <a:off x="325" y="3037"/>
              <a:ext cx="3669" cy="982"/>
              <a:chOff x="2015383" y="2013220"/>
              <a:chExt cx="2550117" cy="660882"/>
            </a:xfrm>
            <a:solidFill>
              <a:srgbClr val="00B0F0"/>
            </a:solidFill>
          </p:grpSpPr>
          <p:sp>
            <p:nvSpPr>
              <p:cNvPr id="54" name="Text Placeholder 3"/>
              <p:cNvSpPr txBox="1"/>
              <p:nvPr/>
            </p:nvSpPr>
            <p:spPr>
              <a:xfrm>
                <a:off x="2015383" y="2013893"/>
                <a:ext cx="769441" cy="660209"/>
              </a:xfrm>
              <a:prstGeom prst="rect">
                <a:avLst/>
              </a:prstGeom>
              <a:solidFill>
                <a:schemeClr val="accent4"/>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01</a:t>
                </a:r>
                <a:endParaRPr lang="en-US" sz="4050" dirty="0">
                  <a:solidFill>
                    <a:schemeClr val="tx1"/>
                  </a:solidFill>
                  <a:latin typeface="Arial" panose="020B0604020202020204" pitchFamily="34" charset="0"/>
                  <a:cs typeface="Arial" panose="020B0604020202020204" pitchFamily="34" charset="0"/>
                </a:endParaRPr>
              </a:p>
            </p:txBody>
          </p:sp>
          <p:sp>
            <p:nvSpPr>
              <p:cNvPr id="56" name="文本框 55"/>
              <p:cNvSpPr txBox="1"/>
              <p:nvPr/>
            </p:nvSpPr>
            <p:spPr>
              <a:xfrm>
                <a:off x="2785121" y="2283382"/>
                <a:ext cx="1780379" cy="390338"/>
              </a:xfrm>
              <a:prstGeom prst="rect">
                <a:avLst/>
              </a:prstGeom>
              <a:solidFill>
                <a:schemeClr val="accent4"/>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前台预订电话</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 name="Text Placeholder 3"/>
              <p:cNvSpPr txBox="1"/>
              <p:nvPr/>
            </p:nvSpPr>
            <p:spPr>
              <a:xfrm>
                <a:off x="2015383" y="2013220"/>
                <a:ext cx="769441" cy="660209"/>
              </a:xfrm>
              <a:prstGeom prst="rect">
                <a:avLst/>
              </a:prstGeom>
              <a:solidFill>
                <a:schemeClr val="bg1"/>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01</a:t>
                </a:r>
                <a:endParaRPr lang="en-US" sz="4050" dirty="0">
                  <a:solidFill>
                    <a:schemeClr val="tx1"/>
                  </a:solidFill>
                  <a:latin typeface="Arial" panose="020B0604020202020204" pitchFamily="34" charset="0"/>
                  <a:cs typeface="Arial" panose="020B0604020202020204" pitchFamily="34" charset="0"/>
                </a:endParaRPr>
              </a:p>
            </p:txBody>
          </p:sp>
          <p:sp>
            <p:nvSpPr>
              <p:cNvPr id="4" name="文本框 3"/>
              <p:cNvSpPr txBox="1"/>
              <p:nvPr/>
            </p:nvSpPr>
            <p:spPr>
              <a:xfrm>
                <a:off x="2785121" y="2282709"/>
                <a:ext cx="1780379" cy="390338"/>
              </a:xfrm>
              <a:prstGeom prst="rect">
                <a:avLst/>
              </a:prstGeom>
              <a:solidFill>
                <a:schemeClr val="bg1"/>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前台预订电话</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rot="0">
              <a:off x="320" y="4748"/>
              <a:ext cx="3669" cy="982"/>
              <a:chOff x="2015383" y="2013220"/>
              <a:chExt cx="2550117" cy="660882"/>
            </a:xfrm>
            <a:solidFill>
              <a:srgbClr val="00B0F0"/>
            </a:solidFill>
          </p:grpSpPr>
          <p:sp>
            <p:nvSpPr>
              <p:cNvPr id="76" name="Text Placeholder 3"/>
              <p:cNvSpPr txBox="1"/>
              <p:nvPr/>
            </p:nvSpPr>
            <p:spPr>
              <a:xfrm>
                <a:off x="2015383" y="2013893"/>
                <a:ext cx="769441" cy="660209"/>
              </a:xfrm>
              <a:prstGeom prst="rect">
                <a:avLst/>
              </a:prstGeom>
              <a:solidFill>
                <a:schemeClr val="accent4"/>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02</a:t>
                </a:r>
                <a:endParaRPr lang="en-US" sz="4050" dirty="0">
                  <a:solidFill>
                    <a:schemeClr val="tx1"/>
                  </a:solidFill>
                  <a:latin typeface="Arial" panose="020B0604020202020204" pitchFamily="34" charset="0"/>
                  <a:cs typeface="Arial" panose="020B0604020202020204" pitchFamily="34" charset="0"/>
                </a:endParaRPr>
              </a:p>
            </p:txBody>
          </p:sp>
          <p:sp>
            <p:nvSpPr>
              <p:cNvPr id="77" name="文本框 76"/>
              <p:cNvSpPr txBox="1"/>
              <p:nvPr/>
            </p:nvSpPr>
            <p:spPr>
              <a:xfrm>
                <a:off x="2785121" y="2283382"/>
                <a:ext cx="1780379" cy="390338"/>
              </a:xfrm>
              <a:prstGeom prst="rect">
                <a:avLst/>
              </a:prstGeom>
              <a:solidFill>
                <a:schemeClr val="accent4"/>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销售经理预订</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 name="Text Placeholder 3"/>
              <p:cNvSpPr txBox="1"/>
              <p:nvPr/>
            </p:nvSpPr>
            <p:spPr>
              <a:xfrm>
                <a:off x="2015383" y="2013220"/>
                <a:ext cx="769441" cy="660209"/>
              </a:xfrm>
              <a:prstGeom prst="rect">
                <a:avLst/>
              </a:prstGeom>
              <a:solidFill>
                <a:schemeClr val="bg1"/>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02</a:t>
                </a:r>
                <a:endParaRPr lang="en-US" sz="4050" dirty="0">
                  <a:solidFill>
                    <a:schemeClr val="tx1"/>
                  </a:solidFill>
                  <a:latin typeface="Arial" panose="020B0604020202020204" pitchFamily="34" charset="0"/>
                  <a:cs typeface="Arial" panose="020B0604020202020204" pitchFamily="34" charset="0"/>
                </a:endParaRPr>
              </a:p>
            </p:txBody>
          </p:sp>
          <p:sp>
            <p:nvSpPr>
              <p:cNvPr id="7" name="文本框 6"/>
              <p:cNvSpPr txBox="1"/>
              <p:nvPr/>
            </p:nvSpPr>
            <p:spPr>
              <a:xfrm>
                <a:off x="2785121" y="2282310"/>
                <a:ext cx="1780379" cy="390338"/>
              </a:xfrm>
              <a:prstGeom prst="rect">
                <a:avLst/>
              </a:prstGeom>
              <a:solidFill>
                <a:schemeClr val="bg1"/>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销售经理预订</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rot="0">
              <a:off x="325" y="6493"/>
              <a:ext cx="3669" cy="982"/>
              <a:chOff x="2015383" y="2013220"/>
              <a:chExt cx="2550117" cy="660882"/>
            </a:xfrm>
            <a:solidFill>
              <a:srgbClr val="00B0F0"/>
            </a:solidFill>
          </p:grpSpPr>
          <p:sp>
            <p:nvSpPr>
              <p:cNvPr id="80" name="Text Placeholder 3"/>
              <p:cNvSpPr txBox="1"/>
              <p:nvPr/>
            </p:nvSpPr>
            <p:spPr>
              <a:xfrm>
                <a:off x="2015383" y="2013893"/>
                <a:ext cx="769441" cy="660209"/>
              </a:xfrm>
              <a:prstGeom prst="rect">
                <a:avLst/>
              </a:prstGeom>
              <a:solidFill>
                <a:schemeClr val="accent4"/>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03</a:t>
                </a:r>
                <a:endParaRPr lang="en-US" sz="4050" dirty="0">
                  <a:solidFill>
                    <a:schemeClr val="tx1"/>
                  </a:solidFill>
                  <a:latin typeface="Arial" panose="020B0604020202020204" pitchFamily="34" charset="0"/>
                  <a:cs typeface="Arial" panose="020B0604020202020204" pitchFamily="34" charset="0"/>
                </a:endParaRPr>
              </a:p>
            </p:txBody>
          </p:sp>
          <p:sp>
            <p:nvSpPr>
              <p:cNvPr id="81" name="文本框 80"/>
              <p:cNvSpPr txBox="1"/>
              <p:nvPr/>
            </p:nvSpPr>
            <p:spPr>
              <a:xfrm>
                <a:off x="2785121" y="2283382"/>
                <a:ext cx="1780379" cy="390338"/>
              </a:xfrm>
              <a:prstGeom prst="rect">
                <a:avLst/>
              </a:prstGeom>
              <a:solidFill>
                <a:schemeClr val="accent4"/>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内部高管预订</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Text Placeholder 3"/>
              <p:cNvSpPr txBox="1"/>
              <p:nvPr/>
            </p:nvSpPr>
            <p:spPr>
              <a:xfrm>
                <a:off x="2015383" y="2013220"/>
                <a:ext cx="769441" cy="660209"/>
              </a:xfrm>
              <a:prstGeom prst="rect">
                <a:avLst/>
              </a:prstGeom>
              <a:solidFill>
                <a:schemeClr val="bg1"/>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03</a:t>
                </a:r>
                <a:endParaRPr lang="en-US" sz="4050" dirty="0">
                  <a:solidFill>
                    <a:schemeClr val="tx1"/>
                  </a:solidFill>
                  <a:latin typeface="Arial" panose="020B0604020202020204" pitchFamily="34" charset="0"/>
                  <a:cs typeface="Arial" panose="020B0604020202020204" pitchFamily="34" charset="0"/>
                </a:endParaRPr>
              </a:p>
            </p:txBody>
          </p:sp>
          <p:sp>
            <p:nvSpPr>
              <p:cNvPr id="9" name="文本框 8"/>
              <p:cNvSpPr txBox="1"/>
              <p:nvPr/>
            </p:nvSpPr>
            <p:spPr>
              <a:xfrm>
                <a:off x="2785121" y="2282310"/>
                <a:ext cx="1780379" cy="390338"/>
              </a:xfrm>
              <a:prstGeom prst="rect">
                <a:avLst/>
              </a:prstGeom>
              <a:solidFill>
                <a:schemeClr val="bg1"/>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内部高管预订</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rot="0">
              <a:off x="320" y="8275"/>
              <a:ext cx="3669" cy="982"/>
              <a:chOff x="2015383" y="2013220"/>
              <a:chExt cx="2550117" cy="660882"/>
            </a:xfrm>
            <a:solidFill>
              <a:srgbClr val="00B0F0"/>
            </a:solidFill>
          </p:grpSpPr>
          <p:sp>
            <p:nvSpPr>
              <p:cNvPr id="83" name="Text Placeholder 3"/>
              <p:cNvSpPr txBox="1"/>
              <p:nvPr/>
            </p:nvSpPr>
            <p:spPr>
              <a:xfrm>
                <a:off x="2015383" y="2013893"/>
                <a:ext cx="769441" cy="660209"/>
              </a:xfrm>
              <a:prstGeom prst="rect">
                <a:avLst/>
              </a:prstGeom>
              <a:solidFill>
                <a:schemeClr val="accent4"/>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04</a:t>
                </a:r>
                <a:endParaRPr lang="en-US" sz="4050" dirty="0">
                  <a:solidFill>
                    <a:schemeClr val="tx1"/>
                  </a:solidFill>
                  <a:latin typeface="Arial" panose="020B0604020202020204" pitchFamily="34" charset="0"/>
                  <a:cs typeface="Arial" panose="020B0604020202020204" pitchFamily="34" charset="0"/>
                </a:endParaRPr>
              </a:p>
            </p:txBody>
          </p:sp>
          <p:sp>
            <p:nvSpPr>
              <p:cNvPr id="84" name="文本框 83"/>
              <p:cNvSpPr txBox="1"/>
              <p:nvPr/>
            </p:nvSpPr>
            <p:spPr>
              <a:xfrm>
                <a:off x="2785121" y="2283382"/>
                <a:ext cx="1780379" cy="390338"/>
              </a:xfrm>
              <a:prstGeom prst="rect">
                <a:avLst/>
              </a:prstGeom>
              <a:solidFill>
                <a:schemeClr val="bg1"/>
              </a:solidFill>
            </p:spPr>
            <p:txBody>
              <a:bodyPr wrap="square" rtlCol="0">
                <a:spAutoFit/>
              </a:bodyPr>
              <a:lstStyle/>
              <a:p>
                <a:pPr algn="dist"/>
                <a:r>
                  <a:rPr lang="zh-CN" altLang="en-US" dirty="0">
                    <a:solidFill>
                      <a:schemeClr val="tx1"/>
                    </a:solidFill>
                    <a:latin typeface="微软雅黑" panose="020B0503020204020204" pitchFamily="34" charset="-122"/>
                    <a:ea typeface="微软雅黑" panose="020B0503020204020204" pitchFamily="34" charset="-122"/>
                  </a:rPr>
                  <a:t>三方平台预订</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0" name="Text Placeholder 3"/>
              <p:cNvSpPr txBox="1"/>
              <p:nvPr/>
            </p:nvSpPr>
            <p:spPr>
              <a:xfrm>
                <a:off x="2015383" y="2013220"/>
                <a:ext cx="769441" cy="660209"/>
              </a:xfrm>
              <a:prstGeom prst="rect">
                <a:avLst/>
              </a:prstGeom>
              <a:solidFill>
                <a:schemeClr val="bg1"/>
              </a:solidFill>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4050" dirty="0">
                    <a:solidFill>
                      <a:schemeClr val="tx1"/>
                    </a:solidFill>
                    <a:latin typeface="Arial" panose="020B0604020202020204" pitchFamily="34" charset="0"/>
                    <a:cs typeface="Arial" panose="020B0604020202020204" pitchFamily="34" charset="0"/>
                  </a:rPr>
                  <a:t>04</a:t>
                </a:r>
                <a:endParaRPr lang="en-US" sz="4050" dirty="0">
                  <a:solidFill>
                    <a:schemeClr val="tx1"/>
                  </a:solidFill>
                  <a:latin typeface="Arial" panose="020B0604020202020204" pitchFamily="34" charset="0"/>
                  <a:cs typeface="Arial" panose="020B0604020202020204" pitchFamily="34" charset="0"/>
                </a:endParaRPr>
              </a:p>
            </p:txBody>
          </p:sp>
        </p:grpSp>
      </p:grpSp>
      <p:grpSp>
        <p:nvGrpSpPr>
          <p:cNvPr id="104" name="组合 103"/>
          <p:cNvGrpSpPr/>
          <p:nvPr/>
        </p:nvGrpSpPr>
        <p:grpSpPr>
          <a:xfrm>
            <a:off x="2721610" y="1802765"/>
            <a:ext cx="4159885" cy="5168265"/>
            <a:chOff x="1106" y="4138"/>
            <a:chExt cx="6551" cy="8139"/>
          </a:xfrm>
        </p:grpSpPr>
        <p:sp>
          <p:nvSpPr>
            <p:cNvPr id="105" name="矩形 3"/>
            <p:cNvSpPr>
              <a:spLocks noChangeArrowheads="1"/>
            </p:cNvSpPr>
            <p:nvPr/>
          </p:nvSpPr>
          <p:spPr bwMode="auto">
            <a:xfrm>
              <a:off x="1106" y="4138"/>
              <a:ext cx="6551" cy="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marL="285750" indent="-2857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自动锁定客户来源</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自动识别客户信息及类别</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自动发送预订确认短信</a:t>
              </a:r>
              <a:r>
                <a:rPr lang="en-US" altLang="zh-CN"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微信</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自动同步分发实时桌位状态</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精准控制桌位预留预约情况</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商龙</a:t>
              </a:r>
              <a:r>
                <a:rPr lang="en-US" altLang="zh-CN"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POS</a:t>
              </a: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系统深度数据对接</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无纸化办公，更便捷轻松</a:t>
              </a: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支持和销售</a:t>
              </a:r>
              <a:r>
                <a:rPr lang="en-US" altLang="zh-CN"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APP</a:t>
              </a:r>
              <a:r>
                <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版本信息双向同步，绝无撞单。</a:t>
              </a:r>
              <a:endPar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endParaRPr lang="zh-CN" altLang="en-US" sz="2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矩形 4"/>
            <p:cNvSpPr>
              <a:spLocks noChangeArrowheads="1"/>
            </p:cNvSpPr>
            <p:nvPr/>
          </p:nvSpPr>
          <p:spPr bwMode="auto">
            <a:xfrm>
              <a:off x="2068" y="9878"/>
              <a:ext cx="486"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14" name="图片 113" descr="8312dc9ceaab71606236338014bf77b"/>
          <p:cNvPicPr>
            <a:picLocks noChangeAspect="1"/>
          </p:cNvPicPr>
          <p:nvPr/>
        </p:nvPicPr>
        <p:blipFill>
          <a:blip r:embed="rId3"/>
          <a:stretch>
            <a:fillRect/>
          </a:stretch>
        </p:blipFill>
        <p:spPr>
          <a:xfrm>
            <a:off x="6881495" y="930275"/>
            <a:ext cx="5298440" cy="1920240"/>
          </a:xfrm>
          <a:prstGeom prst="rect">
            <a:avLst/>
          </a:prstGeom>
        </p:spPr>
      </p:pic>
      <p:pic>
        <p:nvPicPr>
          <p:cNvPr id="115" name="图片 114" descr="307ad807a1a9593a12dd2af8c01aa63"/>
          <p:cNvPicPr>
            <a:picLocks noChangeAspect="1"/>
          </p:cNvPicPr>
          <p:nvPr/>
        </p:nvPicPr>
        <p:blipFill>
          <a:blip r:embed="rId4"/>
          <a:stretch>
            <a:fillRect/>
          </a:stretch>
        </p:blipFill>
        <p:spPr>
          <a:xfrm>
            <a:off x="6881495" y="2860040"/>
            <a:ext cx="5298440" cy="1714500"/>
          </a:xfrm>
          <a:prstGeom prst="rect">
            <a:avLst/>
          </a:prstGeom>
        </p:spPr>
      </p:pic>
      <p:pic>
        <p:nvPicPr>
          <p:cNvPr id="117" name="图片 116" descr="fde600d0755e37ed00ea1454d6f5396"/>
          <p:cNvPicPr>
            <a:picLocks noChangeAspect="1"/>
          </p:cNvPicPr>
          <p:nvPr/>
        </p:nvPicPr>
        <p:blipFill>
          <a:blip r:embed="rId5"/>
          <a:stretch>
            <a:fillRect/>
          </a:stretch>
        </p:blipFill>
        <p:spPr>
          <a:xfrm>
            <a:off x="6881495" y="4591685"/>
            <a:ext cx="5298440" cy="22555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sp>
        <p:nvSpPr>
          <p:cNvPr id="2" name="文本框 1"/>
          <p:cNvSpPr txBox="1"/>
          <p:nvPr/>
        </p:nvSpPr>
        <p:spPr>
          <a:xfrm>
            <a:off x="6754495" y="424815"/>
            <a:ext cx="5425440" cy="460375"/>
          </a:xfrm>
          <a:prstGeom prst="rect">
            <a:avLst/>
          </a:prstGeom>
          <a:noFill/>
        </p:spPr>
        <p:txBody>
          <a:bodyPr wrap="square" rtlCol="0" anchor="t">
            <a:spAutoFit/>
            <a:scene3d>
              <a:camera prst="orthographicFront"/>
              <a:lightRig rig="threePt" dir="t"/>
            </a:scene3d>
          </a:bodyPr>
          <a:p>
            <a:r>
              <a:rPr lang="zh-CN" altLang="en-US" sz="2400" dirty="0" smtClean="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lt"/>
              </a:rPr>
              <a:t>全员销售</a:t>
            </a:r>
            <a:r>
              <a:rPr lang="en-US" altLang="zh-CN" sz="2400" dirty="0" smtClean="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lt"/>
              </a:rPr>
              <a:t>APP</a:t>
            </a:r>
            <a:r>
              <a:rPr lang="zh-CN" altLang="en-US" sz="2400" dirty="0" smtClean="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lt"/>
              </a:rPr>
              <a:t>：为客户定制专属体验感</a:t>
            </a:r>
            <a:endParaRPr lang="zh-CN" altLang="en-US" sz="2400" dirty="0" smtClean="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4" name="组合 3"/>
          <p:cNvGrpSpPr/>
          <p:nvPr/>
        </p:nvGrpSpPr>
        <p:grpSpPr>
          <a:xfrm>
            <a:off x="557530" y="1468120"/>
            <a:ext cx="5317490" cy="4895850"/>
            <a:chOff x="878" y="2312"/>
            <a:chExt cx="8374" cy="7710"/>
          </a:xfrm>
        </p:grpSpPr>
        <p:sp>
          <p:nvSpPr>
            <p:cNvPr id="6" name="矩形 2"/>
            <p:cNvSpPr>
              <a:spLocks noChangeArrowheads="1"/>
            </p:cNvSpPr>
            <p:nvPr/>
          </p:nvSpPr>
          <p:spPr bwMode="auto">
            <a:xfrm>
              <a:off x="878" y="2312"/>
              <a:ext cx="8374" cy="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销售即时服务客户</a:t>
              </a:r>
              <a:endParaRPr lang="zh-CN" altLang="en-US" sz="3600" b="1" i="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3"/>
            <p:cNvSpPr>
              <a:spLocks noChangeArrowheads="1"/>
            </p:cNvSpPr>
            <p:nvPr/>
          </p:nvSpPr>
          <p:spPr bwMode="auto">
            <a:xfrm>
              <a:off x="934" y="3482"/>
              <a:ext cx="7838" cy="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marL="285750" indent="-2857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SzPct val="100000"/>
                <a:buFont typeface="Arial" panose="020B0604020202020204" pitchFamily="34" charset="0"/>
                <a:buChar char="•"/>
              </a:pPr>
              <a:r>
                <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随时随地为客户占座预订</a:t>
              </a:r>
              <a:endPar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客情在线实时查看更新</a:t>
              </a:r>
              <a:endPar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私人订制模板记录</a:t>
              </a:r>
              <a:endPar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订单业绩自动统计核算</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名下客户状态一目了然</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完整的回访记录</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获取精准客户资源</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高价值消费场景提前预知</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8" name="图片 17" descr="471453347958737195"/>
          <p:cNvPicPr>
            <a:picLocks noChangeAspect="1"/>
          </p:cNvPicPr>
          <p:nvPr/>
        </p:nvPicPr>
        <p:blipFill>
          <a:blip r:embed="rId2"/>
          <a:stretch>
            <a:fillRect/>
          </a:stretch>
        </p:blipFill>
        <p:spPr>
          <a:xfrm>
            <a:off x="4596765" y="944245"/>
            <a:ext cx="2590800" cy="5386705"/>
          </a:xfrm>
          <a:prstGeom prst="rect">
            <a:avLst/>
          </a:prstGeom>
        </p:spPr>
      </p:pic>
      <p:pic>
        <p:nvPicPr>
          <p:cNvPr id="19" name="图片 18" descr="140076558767567669"/>
          <p:cNvPicPr>
            <a:picLocks noChangeAspect="1"/>
          </p:cNvPicPr>
          <p:nvPr/>
        </p:nvPicPr>
        <p:blipFill>
          <a:blip r:embed="rId3"/>
          <a:stretch>
            <a:fillRect/>
          </a:stretch>
        </p:blipFill>
        <p:spPr>
          <a:xfrm>
            <a:off x="7187565" y="938530"/>
            <a:ext cx="2818765" cy="5391785"/>
          </a:xfrm>
          <a:prstGeom prst="rect">
            <a:avLst/>
          </a:prstGeom>
        </p:spPr>
      </p:pic>
      <p:pic>
        <p:nvPicPr>
          <p:cNvPr id="13" name="图片 12" descr="462340680350487917"/>
          <p:cNvPicPr>
            <a:picLocks noChangeAspect="1"/>
          </p:cNvPicPr>
          <p:nvPr/>
        </p:nvPicPr>
        <p:blipFill>
          <a:blip r:embed="rId4"/>
          <a:stretch>
            <a:fillRect/>
          </a:stretch>
        </p:blipFill>
        <p:spPr>
          <a:xfrm>
            <a:off x="10006330" y="940435"/>
            <a:ext cx="2173605" cy="53867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sp>
        <p:nvSpPr>
          <p:cNvPr id="4" name="矩形 3"/>
          <p:cNvSpPr>
            <a:spLocks noChangeArrowheads="1"/>
          </p:cNvSpPr>
          <p:nvPr/>
        </p:nvSpPr>
        <p:spPr bwMode="auto">
          <a:xfrm>
            <a:off x="103505" y="1565275"/>
            <a:ext cx="4710430" cy="466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marL="285750" indent="-2857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建立完整的客户档案</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监控针对客户的每一项操作</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记录客户在店内价值变化历程</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重点客户专属维护渠道指定</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完善的闲置精准客源分配机制</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销售商机数据深度挖掘</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员工离职，完善的客户交接方案</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r>
              <a:rPr lang="en-US" altLang="zh-CN"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SaaS</a:t>
            </a:r>
            <a:r>
              <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蜂格存储，安全保密不丢失</a:t>
            </a: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SzPct val="100000"/>
              <a:buFont typeface="Arial" panose="020B0604020202020204" pitchFamily="34" charset="0"/>
              <a:buChar char="•"/>
            </a:pPr>
            <a:endParaRPr lang="zh-CN" altLang="en-US" sz="2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5"/>
          <p:cNvSpPr txBox="1"/>
          <p:nvPr/>
        </p:nvSpPr>
        <p:spPr>
          <a:xfrm>
            <a:off x="8616315" y="367030"/>
            <a:ext cx="3563620" cy="460375"/>
          </a:xfrm>
          <a:prstGeom prst="rect">
            <a:avLst/>
          </a:prstGeom>
          <a:noFill/>
        </p:spPr>
        <p:txBody>
          <a:bodyPr wrap="square" rtlCol="0">
            <a:spAutoFit/>
          </a:bodyPr>
          <a:p>
            <a:r>
              <a:rPr lang="zh-CN" altLang="en-US" sz="2400">
                <a:ln w="10160">
                  <a:noFill/>
                  <a:prstDash val="solid"/>
                </a:ln>
                <a:solidFill>
                  <a:schemeClr val="bg1"/>
                </a:solidFill>
                <a:effectLst>
                  <a:outerShdw blurRad="38100" dist="22860" dir="5400000" algn="tl" rotWithShape="0">
                    <a:srgbClr val="000000">
                      <a:alpha val="30000"/>
                    </a:srgbClr>
                  </a:outerShdw>
                </a:effectLst>
              </a:rPr>
              <a:t>大数据库：管理你的客户</a:t>
            </a:r>
            <a:endParaRPr lang="zh-CN" altLang="en-US" sz="2400">
              <a:ln w="10160">
                <a:noFill/>
                <a:prstDash val="solid"/>
              </a:ln>
              <a:solidFill>
                <a:schemeClr val="bg1"/>
              </a:solidFill>
              <a:effectLst>
                <a:outerShdw blurRad="38100" dist="22860" dir="5400000" algn="tl" rotWithShape="0">
                  <a:srgbClr val="000000">
                    <a:alpha val="30000"/>
                  </a:srgbClr>
                </a:outerShdw>
              </a:effectLst>
            </a:endParaRPr>
          </a:p>
        </p:txBody>
      </p:sp>
      <p:pic>
        <p:nvPicPr>
          <p:cNvPr id="7" name="图片 6"/>
          <p:cNvPicPr>
            <a:picLocks noChangeAspect="1"/>
          </p:cNvPicPr>
          <p:nvPr/>
        </p:nvPicPr>
        <p:blipFill>
          <a:blip r:embed="rId3"/>
          <a:stretch>
            <a:fillRect/>
          </a:stretch>
        </p:blipFill>
        <p:spPr>
          <a:xfrm>
            <a:off x="4545330" y="1565275"/>
            <a:ext cx="7563485" cy="4119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Freeform 5"/>
          <p:cNvSpPr/>
          <p:nvPr/>
        </p:nvSpPr>
        <p:spPr bwMode="auto">
          <a:xfrm>
            <a:off x="3639271" y="3878957"/>
            <a:ext cx="574825" cy="1484313"/>
          </a:xfrm>
          <a:custGeom>
            <a:avLst/>
            <a:gdLst>
              <a:gd name="T0" fmla="*/ 68 w 153"/>
              <a:gd name="T1" fmla="*/ 42 h 395"/>
              <a:gd name="T2" fmla="*/ 84 w 153"/>
              <a:gd name="T3" fmla="*/ 76 h 395"/>
              <a:gd name="T4" fmla="*/ 15 w 153"/>
              <a:gd name="T5" fmla="*/ 350 h 395"/>
              <a:gd name="T6" fmla="*/ 0 w 153"/>
              <a:gd name="T7" fmla="*/ 372 h 395"/>
              <a:gd name="T8" fmla="*/ 22 w 153"/>
              <a:gd name="T9" fmla="*/ 395 h 395"/>
              <a:gd name="T10" fmla="*/ 45 w 153"/>
              <a:gd name="T11" fmla="*/ 372 h 395"/>
              <a:gd name="T12" fmla="*/ 30 w 153"/>
              <a:gd name="T13" fmla="*/ 351 h 395"/>
              <a:gd name="T14" fmla="*/ 97 w 153"/>
              <a:gd name="T15" fmla="*/ 83 h 395"/>
              <a:gd name="T16" fmla="*/ 110 w 153"/>
              <a:gd name="T17" fmla="*/ 85 h 395"/>
              <a:gd name="T18" fmla="*/ 153 w 153"/>
              <a:gd name="T19" fmla="*/ 42 h 395"/>
              <a:gd name="T20" fmla="*/ 110 w 153"/>
              <a:gd name="T21" fmla="*/ 0 h 395"/>
              <a:gd name="T22" fmla="*/ 68 w 153"/>
              <a:gd name="T23" fmla="*/ 4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395">
                <a:moveTo>
                  <a:pt x="68" y="42"/>
                </a:moveTo>
                <a:cubicBezTo>
                  <a:pt x="68" y="56"/>
                  <a:pt x="74" y="68"/>
                  <a:pt x="84" y="76"/>
                </a:cubicBezTo>
                <a:cubicBezTo>
                  <a:pt x="42" y="161"/>
                  <a:pt x="18" y="255"/>
                  <a:pt x="15" y="350"/>
                </a:cubicBezTo>
                <a:cubicBezTo>
                  <a:pt x="6" y="353"/>
                  <a:pt x="0" y="362"/>
                  <a:pt x="0" y="372"/>
                </a:cubicBezTo>
                <a:cubicBezTo>
                  <a:pt x="0" y="384"/>
                  <a:pt x="10" y="395"/>
                  <a:pt x="22" y="395"/>
                </a:cubicBezTo>
                <a:cubicBezTo>
                  <a:pt x="35" y="395"/>
                  <a:pt x="45" y="384"/>
                  <a:pt x="45" y="372"/>
                </a:cubicBezTo>
                <a:cubicBezTo>
                  <a:pt x="45" y="362"/>
                  <a:pt x="39" y="354"/>
                  <a:pt x="30" y="351"/>
                </a:cubicBezTo>
                <a:cubicBezTo>
                  <a:pt x="33" y="257"/>
                  <a:pt x="56" y="166"/>
                  <a:pt x="97" y="83"/>
                </a:cubicBezTo>
                <a:cubicBezTo>
                  <a:pt x="101" y="84"/>
                  <a:pt x="106" y="85"/>
                  <a:pt x="110" y="85"/>
                </a:cubicBezTo>
                <a:cubicBezTo>
                  <a:pt x="134" y="85"/>
                  <a:pt x="153" y="66"/>
                  <a:pt x="153" y="42"/>
                </a:cubicBezTo>
                <a:cubicBezTo>
                  <a:pt x="153" y="19"/>
                  <a:pt x="134" y="0"/>
                  <a:pt x="110" y="0"/>
                </a:cubicBezTo>
                <a:cubicBezTo>
                  <a:pt x="87" y="0"/>
                  <a:pt x="68" y="19"/>
                  <a:pt x="68" y="42"/>
                </a:cubicBezTo>
                <a:close/>
              </a:path>
            </a:pathLst>
          </a:custGeom>
          <a:solidFill>
            <a:srgbClr val="C84837"/>
          </a:solidFill>
          <a:ln w="15875" cap="flat">
            <a:solidFill>
              <a:srgbClr val="C84837"/>
            </a:solidFill>
            <a:prstDash val="solid"/>
            <a:miter lim="800000"/>
          </a:ln>
          <a:effectLst>
            <a:outerShdw blurRad="152400" dist="203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53" name="Freeform 6"/>
          <p:cNvSpPr/>
          <p:nvPr/>
        </p:nvSpPr>
        <p:spPr bwMode="auto">
          <a:xfrm>
            <a:off x="3972732" y="2964557"/>
            <a:ext cx="1149649" cy="1150939"/>
          </a:xfrm>
          <a:custGeom>
            <a:avLst/>
            <a:gdLst>
              <a:gd name="T0" fmla="*/ 221 w 306"/>
              <a:gd name="T1" fmla="*/ 42 h 306"/>
              <a:gd name="T2" fmla="*/ 224 w 306"/>
              <a:gd name="T3" fmla="*/ 58 h 306"/>
              <a:gd name="T4" fmla="*/ 27 w 306"/>
              <a:gd name="T5" fmla="*/ 262 h 306"/>
              <a:gd name="T6" fmla="*/ 23 w 306"/>
              <a:gd name="T7" fmla="*/ 261 h 306"/>
              <a:gd name="T8" fmla="*/ 0 w 306"/>
              <a:gd name="T9" fmla="*/ 284 h 306"/>
              <a:gd name="T10" fmla="*/ 23 w 306"/>
              <a:gd name="T11" fmla="*/ 306 h 306"/>
              <a:gd name="T12" fmla="*/ 45 w 306"/>
              <a:gd name="T13" fmla="*/ 284 h 306"/>
              <a:gd name="T14" fmla="*/ 40 w 306"/>
              <a:gd name="T15" fmla="*/ 269 h 306"/>
              <a:gd name="T16" fmla="*/ 232 w 306"/>
              <a:gd name="T17" fmla="*/ 70 h 306"/>
              <a:gd name="T18" fmla="*/ 263 w 306"/>
              <a:gd name="T19" fmla="*/ 84 h 306"/>
              <a:gd name="T20" fmla="*/ 306 w 306"/>
              <a:gd name="T21" fmla="*/ 42 h 306"/>
              <a:gd name="T22" fmla="*/ 263 w 306"/>
              <a:gd name="T23" fmla="*/ 0 h 306"/>
              <a:gd name="T24" fmla="*/ 221 w 306"/>
              <a:gd name="T25" fmla="*/ 4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6" h="306">
                <a:moveTo>
                  <a:pt x="221" y="42"/>
                </a:moveTo>
                <a:cubicBezTo>
                  <a:pt x="221" y="47"/>
                  <a:pt x="222" y="53"/>
                  <a:pt x="224" y="58"/>
                </a:cubicBezTo>
                <a:cubicBezTo>
                  <a:pt x="145" y="111"/>
                  <a:pt x="77" y="180"/>
                  <a:pt x="27" y="262"/>
                </a:cubicBezTo>
                <a:cubicBezTo>
                  <a:pt x="25" y="261"/>
                  <a:pt x="24" y="261"/>
                  <a:pt x="23" y="261"/>
                </a:cubicBezTo>
                <a:cubicBezTo>
                  <a:pt x="10" y="261"/>
                  <a:pt x="0" y="271"/>
                  <a:pt x="0" y="284"/>
                </a:cubicBezTo>
                <a:cubicBezTo>
                  <a:pt x="0" y="296"/>
                  <a:pt x="10" y="306"/>
                  <a:pt x="23" y="306"/>
                </a:cubicBezTo>
                <a:cubicBezTo>
                  <a:pt x="35" y="306"/>
                  <a:pt x="45" y="296"/>
                  <a:pt x="45" y="284"/>
                </a:cubicBezTo>
                <a:cubicBezTo>
                  <a:pt x="45" y="278"/>
                  <a:pt x="43" y="273"/>
                  <a:pt x="40" y="269"/>
                </a:cubicBezTo>
                <a:cubicBezTo>
                  <a:pt x="89" y="190"/>
                  <a:pt x="155" y="122"/>
                  <a:pt x="232" y="70"/>
                </a:cubicBezTo>
                <a:cubicBezTo>
                  <a:pt x="240" y="79"/>
                  <a:pt x="251" y="84"/>
                  <a:pt x="263" y="84"/>
                </a:cubicBezTo>
                <a:cubicBezTo>
                  <a:pt x="287" y="84"/>
                  <a:pt x="306" y="65"/>
                  <a:pt x="306" y="42"/>
                </a:cubicBezTo>
                <a:cubicBezTo>
                  <a:pt x="306" y="19"/>
                  <a:pt x="287" y="0"/>
                  <a:pt x="263" y="0"/>
                </a:cubicBezTo>
                <a:cubicBezTo>
                  <a:pt x="240" y="0"/>
                  <a:pt x="221" y="19"/>
                  <a:pt x="221" y="42"/>
                </a:cubicBezTo>
                <a:close/>
              </a:path>
            </a:pathLst>
          </a:custGeom>
          <a:solidFill>
            <a:srgbClr val="C84837"/>
          </a:solidFill>
          <a:ln w="15875" cap="flat">
            <a:solidFill>
              <a:srgbClr val="C84837"/>
            </a:solidFill>
            <a:prstDash val="solid"/>
            <a:miter lim="800000"/>
          </a:ln>
          <a:effectLst>
            <a:outerShdw blurRad="152400" dist="203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54" name="Freeform 7"/>
          <p:cNvSpPr/>
          <p:nvPr/>
        </p:nvSpPr>
        <p:spPr bwMode="auto">
          <a:xfrm>
            <a:off x="4877843" y="2626420"/>
            <a:ext cx="1492639" cy="582613"/>
          </a:xfrm>
          <a:custGeom>
            <a:avLst/>
            <a:gdLst>
              <a:gd name="T0" fmla="*/ 313 w 397"/>
              <a:gd name="T1" fmla="*/ 37 h 155"/>
              <a:gd name="T2" fmla="*/ 38 w 397"/>
              <a:gd name="T3" fmla="*/ 115 h 155"/>
              <a:gd name="T4" fmla="*/ 22 w 397"/>
              <a:gd name="T5" fmla="*/ 109 h 155"/>
              <a:gd name="T6" fmla="*/ 0 w 397"/>
              <a:gd name="T7" fmla="*/ 132 h 155"/>
              <a:gd name="T8" fmla="*/ 22 w 397"/>
              <a:gd name="T9" fmla="*/ 155 h 155"/>
              <a:gd name="T10" fmla="*/ 45 w 397"/>
              <a:gd name="T11" fmla="*/ 132 h 155"/>
              <a:gd name="T12" fmla="*/ 45 w 397"/>
              <a:gd name="T13" fmla="*/ 128 h 155"/>
              <a:gd name="T14" fmla="*/ 313 w 397"/>
              <a:gd name="T15" fmla="*/ 51 h 155"/>
              <a:gd name="T16" fmla="*/ 355 w 397"/>
              <a:gd name="T17" fmla="*/ 85 h 155"/>
              <a:gd name="T18" fmla="*/ 397 w 397"/>
              <a:gd name="T19" fmla="*/ 43 h 155"/>
              <a:gd name="T20" fmla="*/ 355 w 397"/>
              <a:gd name="T21" fmla="*/ 0 h 155"/>
              <a:gd name="T22" fmla="*/ 313 w 397"/>
              <a:gd name="T23" fmla="*/ 3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7" h="155">
                <a:moveTo>
                  <a:pt x="313" y="37"/>
                </a:moveTo>
                <a:cubicBezTo>
                  <a:pt x="216" y="43"/>
                  <a:pt x="122" y="69"/>
                  <a:pt x="38" y="115"/>
                </a:cubicBezTo>
                <a:cubicBezTo>
                  <a:pt x="34" y="111"/>
                  <a:pt x="28" y="109"/>
                  <a:pt x="22" y="109"/>
                </a:cubicBezTo>
                <a:cubicBezTo>
                  <a:pt x="10" y="109"/>
                  <a:pt x="0" y="119"/>
                  <a:pt x="0" y="132"/>
                </a:cubicBezTo>
                <a:cubicBezTo>
                  <a:pt x="0" y="144"/>
                  <a:pt x="10" y="155"/>
                  <a:pt x="22" y="155"/>
                </a:cubicBezTo>
                <a:cubicBezTo>
                  <a:pt x="35" y="155"/>
                  <a:pt x="45" y="144"/>
                  <a:pt x="45" y="132"/>
                </a:cubicBezTo>
                <a:cubicBezTo>
                  <a:pt x="45" y="131"/>
                  <a:pt x="45" y="129"/>
                  <a:pt x="45" y="128"/>
                </a:cubicBezTo>
                <a:cubicBezTo>
                  <a:pt x="127" y="84"/>
                  <a:pt x="219" y="57"/>
                  <a:pt x="313" y="51"/>
                </a:cubicBezTo>
                <a:cubicBezTo>
                  <a:pt x="317" y="71"/>
                  <a:pt x="334" y="85"/>
                  <a:pt x="355" y="85"/>
                </a:cubicBezTo>
                <a:cubicBezTo>
                  <a:pt x="378" y="85"/>
                  <a:pt x="397" y="66"/>
                  <a:pt x="397" y="43"/>
                </a:cubicBezTo>
                <a:cubicBezTo>
                  <a:pt x="397" y="19"/>
                  <a:pt x="378" y="0"/>
                  <a:pt x="355" y="0"/>
                </a:cubicBezTo>
                <a:cubicBezTo>
                  <a:pt x="333" y="0"/>
                  <a:pt x="316" y="16"/>
                  <a:pt x="313" y="37"/>
                </a:cubicBezTo>
                <a:close/>
              </a:path>
            </a:pathLst>
          </a:custGeom>
          <a:solidFill>
            <a:srgbClr val="C84837"/>
          </a:solidFill>
          <a:ln w="15875" cap="flat">
            <a:solidFill>
              <a:srgbClr val="C84837"/>
            </a:solidFill>
            <a:prstDash val="solid"/>
            <a:miter lim="800000"/>
          </a:ln>
          <a:effectLst>
            <a:outerShdw blurRad="152400" dist="203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55" name="Freeform 8"/>
          <p:cNvSpPr/>
          <p:nvPr/>
        </p:nvSpPr>
        <p:spPr bwMode="auto">
          <a:xfrm>
            <a:off x="6125943" y="2702617"/>
            <a:ext cx="1487876" cy="577851"/>
          </a:xfrm>
          <a:custGeom>
            <a:avLst/>
            <a:gdLst>
              <a:gd name="T0" fmla="*/ 23 w 396"/>
              <a:gd name="T1" fmla="*/ 0 h 154"/>
              <a:gd name="T2" fmla="*/ 0 w 396"/>
              <a:gd name="T3" fmla="*/ 23 h 154"/>
              <a:gd name="T4" fmla="*/ 23 w 396"/>
              <a:gd name="T5" fmla="*/ 45 h 154"/>
              <a:gd name="T6" fmla="*/ 44 w 396"/>
              <a:gd name="T7" fmla="*/ 31 h 154"/>
              <a:gd name="T8" fmla="*/ 313 w 396"/>
              <a:gd name="T9" fmla="*/ 98 h 154"/>
              <a:gd name="T10" fmla="*/ 311 w 396"/>
              <a:gd name="T11" fmla="*/ 111 h 154"/>
              <a:gd name="T12" fmla="*/ 353 w 396"/>
              <a:gd name="T13" fmla="*/ 154 h 154"/>
              <a:gd name="T14" fmla="*/ 396 w 396"/>
              <a:gd name="T15" fmla="*/ 111 h 154"/>
              <a:gd name="T16" fmla="*/ 353 w 396"/>
              <a:gd name="T17" fmla="*/ 69 h 154"/>
              <a:gd name="T18" fmla="*/ 320 w 396"/>
              <a:gd name="T19" fmla="*/ 85 h 154"/>
              <a:gd name="T20" fmla="*/ 44 w 396"/>
              <a:gd name="T21" fmla="*/ 16 h 154"/>
              <a:gd name="T22" fmla="*/ 23 w 396"/>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154">
                <a:moveTo>
                  <a:pt x="23" y="0"/>
                </a:moveTo>
                <a:cubicBezTo>
                  <a:pt x="10" y="0"/>
                  <a:pt x="0" y="10"/>
                  <a:pt x="0" y="23"/>
                </a:cubicBezTo>
                <a:cubicBezTo>
                  <a:pt x="0" y="35"/>
                  <a:pt x="10" y="45"/>
                  <a:pt x="23" y="45"/>
                </a:cubicBezTo>
                <a:cubicBezTo>
                  <a:pt x="32" y="45"/>
                  <a:pt x="41" y="39"/>
                  <a:pt x="44" y="31"/>
                </a:cubicBezTo>
                <a:cubicBezTo>
                  <a:pt x="138" y="34"/>
                  <a:pt x="230" y="57"/>
                  <a:pt x="313" y="98"/>
                </a:cubicBezTo>
                <a:cubicBezTo>
                  <a:pt x="312" y="102"/>
                  <a:pt x="311" y="107"/>
                  <a:pt x="311" y="111"/>
                </a:cubicBezTo>
                <a:cubicBezTo>
                  <a:pt x="311" y="135"/>
                  <a:pt x="330" y="154"/>
                  <a:pt x="353" y="154"/>
                </a:cubicBezTo>
                <a:cubicBezTo>
                  <a:pt x="377" y="154"/>
                  <a:pt x="396" y="135"/>
                  <a:pt x="396" y="111"/>
                </a:cubicBezTo>
                <a:cubicBezTo>
                  <a:pt x="396" y="88"/>
                  <a:pt x="377" y="69"/>
                  <a:pt x="353" y="69"/>
                </a:cubicBezTo>
                <a:cubicBezTo>
                  <a:pt x="340" y="69"/>
                  <a:pt x="328" y="75"/>
                  <a:pt x="320" y="85"/>
                </a:cubicBezTo>
                <a:cubicBezTo>
                  <a:pt x="234" y="42"/>
                  <a:pt x="140" y="19"/>
                  <a:pt x="44" y="16"/>
                </a:cubicBezTo>
                <a:cubicBezTo>
                  <a:pt x="41" y="7"/>
                  <a:pt x="33" y="0"/>
                  <a:pt x="23" y="0"/>
                </a:cubicBezTo>
                <a:close/>
              </a:path>
            </a:pathLst>
          </a:custGeom>
          <a:solidFill>
            <a:srgbClr val="C84837"/>
          </a:solidFill>
          <a:ln w="15875" cap="flat">
            <a:solidFill>
              <a:srgbClr val="C84837"/>
            </a:solidFill>
            <a:prstDash val="solid"/>
            <a:miter lim="800000"/>
          </a:ln>
          <a:effectLst>
            <a:outerShdw blurRad="152400" dist="203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56" name="Freeform 9"/>
          <p:cNvSpPr/>
          <p:nvPr/>
        </p:nvSpPr>
        <p:spPr bwMode="auto">
          <a:xfrm>
            <a:off x="7369277" y="3035993"/>
            <a:ext cx="1157589" cy="1158875"/>
          </a:xfrm>
          <a:custGeom>
            <a:avLst/>
            <a:gdLst>
              <a:gd name="T0" fmla="*/ 0 w 308"/>
              <a:gd name="T1" fmla="*/ 22 h 308"/>
              <a:gd name="T2" fmla="*/ 22 w 308"/>
              <a:gd name="T3" fmla="*/ 45 h 308"/>
              <a:gd name="T4" fmla="*/ 37 w 308"/>
              <a:gd name="T5" fmla="*/ 40 h 308"/>
              <a:gd name="T6" fmla="*/ 237 w 308"/>
              <a:gd name="T7" fmla="*/ 234 h 308"/>
              <a:gd name="T8" fmla="*/ 223 w 308"/>
              <a:gd name="T9" fmla="*/ 266 h 308"/>
              <a:gd name="T10" fmla="*/ 266 w 308"/>
              <a:gd name="T11" fmla="*/ 308 h 308"/>
              <a:gd name="T12" fmla="*/ 308 w 308"/>
              <a:gd name="T13" fmla="*/ 266 h 308"/>
              <a:gd name="T14" fmla="*/ 266 w 308"/>
              <a:gd name="T15" fmla="*/ 223 h 308"/>
              <a:gd name="T16" fmla="*/ 250 w 308"/>
              <a:gd name="T17" fmla="*/ 226 h 308"/>
              <a:gd name="T18" fmla="*/ 45 w 308"/>
              <a:gd name="T19" fmla="*/ 27 h 308"/>
              <a:gd name="T20" fmla="*/ 45 w 308"/>
              <a:gd name="T21" fmla="*/ 22 h 308"/>
              <a:gd name="T22" fmla="*/ 22 w 308"/>
              <a:gd name="T23" fmla="*/ 0 h 308"/>
              <a:gd name="T24" fmla="*/ 0 w 308"/>
              <a:gd name="T25" fmla="*/ 2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8" h="308">
                <a:moveTo>
                  <a:pt x="0" y="22"/>
                </a:moveTo>
                <a:cubicBezTo>
                  <a:pt x="0" y="35"/>
                  <a:pt x="10" y="45"/>
                  <a:pt x="22" y="45"/>
                </a:cubicBezTo>
                <a:cubicBezTo>
                  <a:pt x="28" y="45"/>
                  <a:pt x="33" y="43"/>
                  <a:pt x="37" y="40"/>
                </a:cubicBezTo>
                <a:cubicBezTo>
                  <a:pt x="117" y="89"/>
                  <a:pt x="185" y="156"/>
                  <a:pt x="237" y="234"/>
                </a:cubicBezTo>
                <a:cubicBezTo>
                  <a:pt x="229" y="242"/>
                  <a:pt x="223" y="253"/>
                  <a:pt x="223" y="266"/>
                </a:cubicBezTo>
                <a:cubicBezTo>
                  <a:pt x="223" y="289"/>
                  <a:pt x="242" y="308"/>
                  <a:pt x="266" y="308"/>
                </a:cubicBezTo>
                <a:cubicBezTo>
                  <a:pt x="289" y="308"/>
                  <a:pt x="308" y="289"/>
                  <a:pt x="308" y="266"/>
                </a:cubicBezTo>
                <a:cubicBezTo>
                  <a:pt x="308" y="242"/>
                  <a:pt x="289" y="223"/>
                  <a:pt x="266" y="223"/>
                </a:cubicBezTo>
                <a:cubicBezTo>
                  <a:pt x="260" y="223"/>
                  <a:pt x="255" y="224"/>
                  <a:pt x="250" y="226"/>
                </a:cubicBezTo>
                <a:cubicBezTo>
                  <a:pt x="197" y="146"/>
                  <a:pt x="127" y="78"/>
                  <a:pt x="45" y="27"/>
                </a:cubicBezTo>
                <a:cubicBezTo>
                  <a:pt x="45" y="25"/>
                  <a:pt x="45" y="24"/>
                  <a:pt x="45" y="22"/>
                </a:cubicBezTo>
                <a:cubicBezTo>
                  <a:pt x="45" y="10"/>
                  <a:pt x="35" y="0"/>
                  <a:pt x="22" y="0"/>
                </a:cubicBezTo>
                <a:cubicBezTo>
                  <a:pt x="10" y="0"/>
                  <a:pt x="0" y="10"/>
                  <a:pt x="0" y="22"/>
                </a:cubicBezTo>
                <a:close/>
              </a:path>
            </a:pathLst>
          </a:custGeom>
          <a:solidFill>
            <a:srgbClr val="C84837"/>
          </a:solidFill>
          <a:ln w="15875" cap="flat">
            <a:solidFill>
              <a:srgbClr val="C84837"/>
            </a:solidFill>
            <a:prstDash val="solid"/>
            <a:miter lim="800000"/>
          </a:ln>
          <a:effectLst>
            <a:outerShdw blurRad="152400" dist="203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57" name="Freeform 10"/>
          <p:cNvSpPr/>
          <p:nvPr/>
        </p:nvSpPr>
        <p:spPr bwMode="auto">
          <a:xfrm>
            <a:off x="8282329" y="3950395"/>
            <a:ext cx="574825" cy="1484313"/>
          </a:xfrm>
          <a:custGeom>
            <a:avLst/>
            <a:gdLst>
              <a:gd name="T0" fmla="*/ 0 w 153"/>
              <a:gd name="T1" fmla="*/ 23 h 395"/>
              <a:gd name="T2" fmla="*/ 23 w 153"/>
              <a:gd name="T3" fmla="*/ 45 h 395"/>
              <a:gd name="T4" fmla="*/ 27 w 153"/>
              <a:gd name="T5" fmla="*/ 45 h 395"/>
              <a:gd name="T6" fmla="*/ 102 w 153"/>
              <a:gd name="T7" fmla="*/ 311 h 395"/>
              <a:gd name="T8" fmla="*/ 68 w 153"/>
              <a:gd name="T9" fmla="*/ 353 h 395"/>
              <a:gd name="T10" fmla="*/ 111 w 153"/>
              <a:gd name="T11" fmla="*/ 395 h 395"/>
              <a:gd name="T12" fmla="*/ 153 w 153"/>
              <a:gd name="T13" fmla="*/ 353 h 395"/>
              <a:gd name="T14" fmla="*/ 117 w 153"/>
              <a:gd name="T15" fmla="*/ 311 h 395"/>
              <a:gd name="T16" fmla="*/ 40 w 153"/>
              <a:gd name="T17" fmla="*/ 38 h 395"/>
              <a:gd name="T18" fmla="*/ 45 w 153"/>
              <a:gd name="T19" fmla="*/ 23 h 395"/>
              <a:gd name="T20" fmla="*/ 23 w 153"/>
              <a:gd name="T21" fmla="*/ 0 h 395"/>
              <a:gd name="T22" fmla="*/ 0 w 153"/>
              <a:gd name="T23" fmla="*/ 2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395">
                <a:moveTo>
                  <a:pt x="0" y="23"/>
                </a:moveTo>
                <a:cubicBezTo>
                  <a:pt x="0" y="35"/>
                  <a:pt x="10" y="45"/>
                  <a:pt x="23" y="45"/>
                </a:cubicBezTo>
                <a:cubicBezTo>
                  <a:pt x="24" y="45"/>
                  <a:pt x="25" y="45"/>
                  <a:pt x="27" y="45"/>
                </a:cubicBezTo>
                <a:cubicBezTo>
                  <a:pt x="70" y="127"/>
                  <a:pt x="96" y="218"/>
                  <a:pt x="102" y="311"/>
                </a:cubicBezTo>
                <a:cubicBezTo>
                  <a:pt x="83" y="316"/>
                  <a:pt x="68" y="333"/>
                  <a:pt x="68" y="353"/>
                </a:cubicBezTo>
                <a:cubicBezTo>
                  <a:pt x="68" y="376"/>
                  <a:pt x="87" y="395"/>
                  <a:pt x="111" y="395"/>
                </a:cubicBezTo>
                <a:cubicBezTo>
                  <a:pt x="134" y="395"/>
                  <a:pt x="153" y="376"/>
                  <a:pt x="153" y="353"/>
                </a:cubicBezTo>
                <a:cubicBezTo>
                  <a:pt x="153" y="332"/>
                  <a:pt x="137" y="314"/>
                  <a:pt x="117" y="311"/>
                </a:cubicBezTo>
                <a:cubicBezTo>
                  <a:pt x="111" y="215"/>
                  <a:pt x="84" y="122"/>
                  <a:pt x="40" y="38"/>
                </a:cubicBezTo>
                <a:cubicBezTo>
                  <a:pt x="43" y="34"/>
                  <a:pt x="45" y="29"/>
                  <a:pt x="45" y="23"/>
                </a:cubicBezTo>
                <a:cubicBezTo>
                  <a:pt x="45" y="10"/>
                  <a:pt x="35" y="0"/>
                  <a:pt x="23" y="0"/>
                </a:cubicBezTo>
                <a:cubicBezTo>
                  <a:pt x="10" y="0"/>
                  <a:pt x="0" y="10"/>
                  <a:pt x="0" y="23"/>
                </a:cubicBezTo>
                <a:close/>
              </a:path>
            </a:pathLst>
          </a:custGeom>
          <a:solidFill>
            <a:srgbClr val="C84837"/>
          </a:solidFill>
          <a:ln w="15875" cap="flat">
            <a:solidFill>
              <a:srgbClr val="C84837"/>
            </a:solidFill>
            <a:prstDash val="solid"/>
            <a:miter lim="800000"/>
          </a:ln>
          <a:effectLst>
            <a:outerShdw blurRad="152400" dist="203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60" name="Freeform 13"/>
          <p:cNvSpPr/>
          <p:nvPr/>
        </p:nvSpPr>
        <p:spPr bwMode="auto">
          <a:xfrm rot="19840674">
            <a:off x="2809709" y="2631251"/>
            <a:ext cx="1327496" cy="1319213"/>
          </a:xfrm>
          <a:custGeom>
            <a:avLst/>
            <a:gdLst>
              <a:gd name="T0" fmla="*/ 288 w 353"/>
              <a:gd name="T1" fmla="*/ 89 h 351"/>
              <a:gd name="T2" fmla="*/ 222 w 353"/>
              <a:gd name="T3" fmla="*/ 33 h 351"/>
              <a:gd name="T4" fmla="*/ 200 w 353"/>
              <a:gd name="T5" fmla="*/ 37 h 351"/>
              <a:gd name="T6" fmla="*/ 131 w 353"/>
              <a:gd name="T7" fmla="*/ 0 h 351"/>
              <a:gd name="T8" fmla="*/ 50 w 353"/>
              <a:gd name="T9" fmla="*/ 81 h 351"/>
              <a:gd name="T10" fmla="*/ 51 w 353"/>
              <a:gd name="T11" fmla="*/ 93 h 351"/>
              <a:gd name="T12" fmla="*/ 0 w 353"/>
              <a:gd name="T13" fmla="*/ 168 h 351"/>
              <a:gd name="T14" fmla="*/ 81 w 353"/>
              <a:gd name="T15" fmla="*/ 249 h 351"/>
              <a:gd name="T16" fmla="*/ 174 w 353"/>
              <a:gd name="T17" fmla="*/ 249 h 351"/>
              <a:gd name="T18" fmla="*/ 255 w 353"/>
              <a:gd name="T19" fmla="*/ 351 h 351"/>
              <a:gd name="T20" fmla="*/ 241 w 353"/>
              <a:gd name="T21" fmla="*/ 249 h 351"/>
              <a:gd name="T22" fmla="*/ 272 w 353"/>
              <a:gd name="T23" fmla="*/ 249 h 351"/>
              <a:gd name="T24" fmla="*/ 353 w 353"/>
              <a:gd name="T25" fmla="*/ 168 h 351"/>
              <a:gd name="T26" fmla="*/ 288 w 353"/>
              <a:gd name="T27" fmla="*/ 89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351">
                <a:moveTo>
                  <a:pt x="288" y="89"/>
                </a:moveTo>
                <a:cubicBezTo>
                  <a:pt x="282" y="57"/>
                  <a:pt x="255" y="33"/>
                  <a:pt x="222" y="33"/>
                </a:cubicBezTo>
                <a:cubicBezTo>
                  <a:pt x="214" y="33"/>
                  <a:pt x="207" y="35"/>
                  <a:pt x="200" y="37"/>
                </a:cubicBezTo>
                <a:cubicBezTo>
                  <a:pt x="185" y="15"/>
                  <a:pt x="160" y="0"/>
                  <a:pt x="131" y="0"/>
                </a:cubicBezTo>
                <a:cubicBezTo>
                  <a:pt x="87" y="0"/>
                  <a:pt x="50" y="36"/>
                  <a:pt x="50" y="81"/>
                </a:cubicBezTo>
                <a:cubicBezTo>
                  <a:pt x="50" y="85"/>
                  <a:pt x="51" y="89"/>
                  <a:pt x="51" y="93"/>
                </a:cubicBezTo>
                <a:cubicBezTo>
                  <a:pt x="21" y="105"/>
                  <a:pt x="0" y="134"/>
                  <a:pt x="0" y="168"/>
                </a:cubicBezTo>
                <a:cubicBezTo>
                  <a:pt x="0" y="213"/>
                  <a:pt x="36" y="249"/>
                  <a:pt x="81" y="249"/>
                </a:cubicBezTo>
                <a:cubicBezTo>
                  <a:pt x="174" y="249"/>
                  <a:pt x="174" y="249"/>
                  <a:pt x="174" y="249"/>
                </a:cubicBezTo>
                <a:cubicBezTo>
                  <a:pt x="186" y="280"/>
                  <a:pt x="210" y="321"/>
                  <a:pt x="255" y="351"/>
                </a:cubicBezTo>
                <a:cubicBezTo>
                  <a:pt x="255" y="351"/>
                  <a:pt x="240" y="301"/>
                  <a:pt x="241" y="249"/>
                </a:cubicBezTo>
                <a:cubicBezTo>
                  <a:pt x="272" y="249"/>
                  <a:pt x="272" y="249"/>
                  <a:pt x="272" y="249"/>
                </a:cubicBezTo>
                <a:cubicBezTo>
                  <a:pt x="317" y="249"/>
                  <a:pt x="353" y="213"/>
                  <a:pt x="353" y="168"/>
                </a:cubicBezTo>
                <a:cubicBezTo>
                  <a:pt x="353" y="129"/>
                  <a:pt x="325" y="96"/>
                  <a:pt x="288" y="89"/>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6" rIns="91452" bIns="45726" rtlCol="0" anchor="ctr"/>
          <a:lstStyle/>
          <a:p>
            <a:pPr algn="ctr"/>
            <a:endParaRPr lang="zh-CN" altLang="en-US" sz="2400">
              <a:solidFill>
                <a:schemeClr val="lt1"/>
              </a:solidFill>
            </a:endParaRPr>
          </a:p>
        </p:txBody>
      </p:sp>
      <p:sp>
        <p:nvSpPr>
          <p:cNvPr id="164" name="椭圆 163"/>
          <p:cNvSpPr/>
          <p:nvPr/>
        </p:nvSpPr>
        <p:spPr>
          <a:xfrm>
            <a:off x="3104529" y="2881637"/>
            <a:ext cx="607849" cy="607691"/>
          </a:xfrm>
          <a:prstGeom prst="ellipse">
            <a:avLst/>
          </a:prstGeom>
          <a:solidFill>
            <a:srgbClr val="C84837"/>
          </a:solidFill>
          <a:ln w="28575" cap="flat">
            <a:solidFill>
              <a:srgbClr val="C84837"/>
            </a:solidFill>
            <a:prstDash val="solid"/>
            <a:miter lim="800000"/>
          </a:ln>
          <a:effectLst>
            <a:outerShdw blurRad="152400" dist="76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grpSp>
        <p:nvGrpSpPr>
          <p:cNvPr id="2" name="组 282"/>
          <p:cNvGrpSpPr/>
          <p:nvPr/>
        </p:nvGrpSpPr>
        <p:grpSpPr>
          <a:xfrm rot="1467703">
            <a:off x="6285305" y="1428617"/>
            <a:ext cx="1325908" cy="1201739"/>
            <a:chOff x="5571895" y="1323081"/>
            <a:chExt cx="1325563" cy="1201738"/>
          </a:xfrm>
        </p:grpSpPr>
        <p:sp>
          <p:nvSpPr>
            <p:cNvPr id="161" name="Freeform 14"/>
            <p:cNvSpPr/>
            <p:nvPr/>
          </p:nvSpPr>
          <p:spPr bwMode="auto">
            <a:xfrm>
              <a:off x="5571895" y="1323081"/>
              <a:ext cx="1325563" cy="1201738"/>
            </a:xfrm>
            <a:custGeom>
              <a:avLst/>
              <a:gdLst>
                <a:gd name="T0" fmla="*/ 288 w 353"/>
                <a:gd name="T1" fmla="*/ 89 h 320"/>
                <a:gd name="T2" fmla="*/ 222 w 353"/>
                <a:gd name="T3" fmla="*/ 34 h 320"/>
                <a:gd name="T4" fmla="*/ 200 w 353"/>
                <a:gd name="T5" fmla="*/ 38 h 320"/>
                <a:gd name="T6" fmla="*/ 131 w 353"/>
                <a:gd name="T7" fmla="*/ 0 h 320"/>
                <a:gd name="T8" fmla="*/ 50 w 353"/>
                <a:gd name="T9" fmla="*/ 81 h 320"/>
                <a:gd name="T10" fmla="*/ 51 w 353"/>
                <a:gd name="T11" fmla="*/ 94 h 320"/>
                <a:gd name="T12" fmla="*/ 0 w 353"/>
                <a:gd name="T13" fmla="*/ 169 h 320"/>
                <a:gd name="T14" fmla="*/ 81 w 353"/>
                <a:gd name="T15" fmla="*/ 250 h 320"/>
                <a:gd name="T16" fmla="*/ 135 w 353"/>
                <a:gd name="T17" fmla="*/ 250 h 320"/>
                <a:gd name="T18" fmla="*/ 167 w 353"/>
                <a:gd name="T19" fmla="*/ 320 h 320"/>
                <a:gd name="T20" fmla="*/ 206 w 353"/>
                <a:gd name="T21" fmla="*/ 250 h 320"/>
                <a:gd name="T22" fmla="*/ 272 w 353"/>
                <a:gd name="T23" fmla="*/ 250 h 320"/>
                <a:gd name="T24" fmla="*/ 353 w 353"/>
                <a:gd name="T25" fmla="*/ 169 h 320"/>
                <a:gd name="T26" fmla="*/ 288 w 353"/>
                <a:gd name="T27" fmla="*/ 8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320">
                  <a:moveTo>
                    <a:pt x="288" y="89"/>
                  </a:moveTo>
                  <a:cubicBezTo>
                    <a:pt x="282" y="58"/>
                    <a:pt x="255" y="34"/>
                    <a:pt x="222" y="34"/>
                  </a:cubicBezTo>
                  <a:cubicBezTo>
                    <a:pt x="214" y="34"/>
                    <a:pt x="207" y="36"/>
                    <a:pt x="200" y="38"/>
                  </a:cubicBezTo>
                  <a:cubicBezTo>
                    <a:pt x="186" y="15"/>
                    <a:pt x="160" y="0"/>
                    <a:pt x="131" y="0"/>
                  </a:cubicBezTo>
                  <a:cubicBezTo>
                    <a:pt x="87" y="0"/>
                    <a:pt x="50" y="37"/>
                    <a:pt x="50" y="81"/>
                  </a:cubicBezTo>
                  <a:cubicBezTo>
                    <a:pt x="50" y="86"/>
                    <a:pt x="51" y="90"/>
                    <a:pt x="51" y="94"/>
                  </a:cubicBezTo>
                  <a:cubicBezTo>
                    <a:pt x="21" y="106"/>
                    <a:pt x="0" y="135"/>
                    <a:pt x="0" y="169"/>
                  </a:cubicBezTo>
                  <a:cubicBezTo>
                    <a:pt x="0" y="214"/>
                    <a:pt x="36" y="250"/>
                    <a:pt x="81" y="250"/>
                  </a:cubicBezTo>
                  <a:cubicBezTo>
                    <a:pt x="135" y="250"/>
                    <a:pt x="135" y="250"/>
                    <a:pt x="135" y="250"/>
                  </a:cubicBezTo>
                  <a:cubicBezTo>
                    <a:pt x="167" y="320"/>
                    <a:pt x="167" y="320"/>
                    <a:pt x="167" y="320"/>
                  </a:cubicBezTo>
                  <a:cubicBezTo>
                    <a:pt x="206" y="250"/>
                    <a:pt x="206" y="250"/>
                    <a:pt x="206" y="250"/>
                  </a:cubicBezTo>
                  <a:cubicBezTo>
                    <a:pt x="272" y="250"/>
                    <a:pt x="272" y="250"/>
                    <a:pt x="272" y="250"/>
                  </a:cubicBezTo>
                  <a:cubicBezTo>
                    <a:pt x="317" y="250"/>
                    <a:pt x="353" y="214"/>
                    <a:pt x="353" y="169"/>
                  </a:cubicBezTo>
                  <a:cubicBezTo>
                    <a:pt x="353" y="129"/>
                    <a:pt x="325" y="97"/>
                    <a:pt x="288" y="89"/>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66" name="椭圆 165"/>
            <p:cNvSpPr/>
            <p:nvPr/>
          </p:nvSpPr>
          <p:spPr>
            <a:xfrm>
              <a:off x="5943145" y="1519899"/>
              <a:ext cx="607691" cy="607691"/>
            </a:xfrm>
            <a:prstGeom prst="ellipse">
              <a:avLst/>
            </a:prstGeom>
            <a:solidFill>
              <a:srgbClr val="C84837"/>
            </a:solidFill>
            <a:ln w="28575" cap="flat">
              <a:solidFill>
                <a:srgbClr val="C84837"/>
              </a:solidFill>
              <a:prstDash val="solid"/>
              <a:miter lim="800000"/>
            </a:ln>
            <a:effectLst>
              <a:outerShdw blurRad="152400" dist="76200" dir="2700000" sx="102000" sy="102000" algn="tl" rotWithShape="0">
                <a:prstClr val="black">
                  <a:alpha val="28000"/>
                </a:prstClr>
              </a:outerShdw>
            </a:effectLst>
          </p:spPr>
          <p:txBody>
            <a:bodyPr vert="horz" wrap="square" lIns="121920" tIns="60960" rIns="121920" bIns="60960" numCol="1" anchor="t" anchorCtr="0" compatLnSpc="1"/>
            <a:lstStyle/>
            <a:p>
              <a:endParaRPr lang="zh-CN" altLang="en-US" sz="2400"/>
            </a:p>
          </p:txBody>
        </p:sp>
      </p:grpSp>
      <p:grpSp>
        <p:nvGrpSpPr>
          <p:cNvPr id="3" name="组 283"/>
          <p:cNvGrpSpPr/>
          <p:nvPr/>
        </p:nvGrpSpPr>
        <p:grpSpPr>
          <a:xfrm rot="20404319">
            <a:off x="4267240" y="1522869"/>
            <a:ext cx="1329084" cy="1239839"/>
            <a:chOff x="4059008" y="1653281"/>
            <a:chExt cx="1328738" cy="1239838"/>
          </a:xfrm>
        </p:grpSpPr>
        <p:sp>
          <p:nvSpPr>
            <p:cNvPr id="159" name="Freeform 12"/>
            <p:cNvSpPr/>
            <p:nvPr/>
          </p:nvSpPr>
          <p:spPr bwMode="auto">
            <a:xfrm>
              <a:off x="4059008" y="1653281"/>
              <a:ext cx="1328738" cy="1239838"/>
            </a:xfrm>
            <a:custGeom>
              <a:avLst/>
              <a:gdLst>
                <a:gd name="T0" fmla="*/ 288 w 354"/>
                <a:gd name="T1" fmla="*/ 89 h 330"/>
                <a:gd name="T2" fmla="*/ 222 w 354"/>
                <a:gd name="T3" fmla="*/ 34 h 330"/>
                <a:gd name="T4" fmla="*/ 200 w 354"/>
                <a:gd name="T5" fmla="*/ 38 h 330"/>
                <a:gd name="T6" fmla="*/ 132 w 354"/>
                <a:gd name="T7" fmla="*/ 0 h 330"/>
                <a:gd name="T8" fmla="*/ 51 w 354"/>
                <a:gd name="T9" fmla="*/ 81 h 330"/>
                <a:gd name="T10" fmla="*/ 52 w 354"/>
                <a:gd name="T11" fmla="*/ 93 h 330"/>
                <a:gd name="T12" fmla="*/ 0 w 354"/>
                <a:gd name="T13" fmla="*/ 169 h 330"/>
                <a:gd name="T14" fmla="*/ 81 w 354"/>
                <a:gd name="T15" fmla="*/ 250 h 330"/>
                <a:gd name="T16" fmla="*/ 155 w 354"/>
                <a:gd name="T17" fmla="*/ 250 h 330"/>
                <a:gd name="T18" fmla="*/ 198 w 354"/>
                <a:gd name="T19" fmla="*/ 330 h 330"/>
                <a:gd name="T20" fmla="*/ 223 w 354"/>
                <a:gd name="T21" fmla="*/ 250 h 330"/>
                <a:gd name="T22" fmla="*/ 273 w 354"/>
                <a:gd name="T23" fmla="*/ 250 h 330"/>
                <a:gd name="T24" fmla="*/ 354 w 354"/>
                <a:gd name="T25" fmla="*/ 169 h 330"/>
                <a:gd name="T26" fmla="*/ 288 w 354"/>
                <a:gd name="T27" fmla="*/ 89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330">
                  <a:moveTo>
                    <a:pt x="288" y="89"/>
                  </a:moveTo>
                  <a:cubicBezTo>
                    <a:pt x="283" y="58"/>
                    <a:pt x="255" y="34"/>
                    <a:pt x="222" y="34"/>
                  </a:cubicBezTo>
                  <a:cubicBezTo>
                    <a:pt x="215" y="34"/>
                    <a:pt x="207" y="35"/>
                    <a:pt x="200" y="38"/>
                  </a:cubicBezTo>
                  <a:cubicBezTo>
                    <a:pt x="186" y="15"/>
                    <a:pt x="160" y="0"/>
                    <a:pt x="132" y="0"/>
                  </a:cubicBezTo>
                  <a:cubicBezTo>
                    <a:pt x="87" y="0"/>
                    <a:pt x="51" y="36"/>
                    <a:pt x="51" y="81"/>
                  </a:cubicBezTo>
                  <a:cubicBezTo>
                    <a:pt x="51" y="85"/>
                    <a:pt x="51" y="89"/>
                    <a:pt x="52" y="93"/>
                  </a:cubicBezTo>
                  <a:cubicBezTo>
                    <a:pt x="22" y="105"/>
                    <a:pt x="0" y="134"/>
                    <a:pt x="0" y="169"/>
                  </a:cubicBezTo>
                  <a:cubicBezTo>
                    <a:pt x="0" y="213"/>
                    <a:pt x="37" y="250"/>
                    <a:pt x="81" y="250"/>
                  </a:cubicBezTo>
                  <a:cubicBezTo>
                    <a:pt x="155" y="250"/>
                    <a:pt x="155" y="250"/>
                    <a:pt x="155" y="250"/>
                  </a:cubicBezTo>
                  <a:cubicBezTo>
                    <a:pt x="160" y="269"/>
                    <a:pt x="173" y="307"/>
                    <a:pt x="198" y="330"/>
                  </a:cubicBezTo>
                  <a:cubicBezTo>
                    <a:pt x="198" y="330"/>
                    <a:pt x="209" y="280"/>
                    <a:pt x="223" y="250"/>
                  </a:cubicBezTo>
                  <a:cubicBezTo>
                    <a:pt x="273" y="250"/>
                    <a:pt x="273" y="250"/>
                    <a:pt x="273" y="250"/>
                  </a:cubicBezTo>
                  <a:cubicBezTo>
                    <a:pt x="317" y="250"/>
                    <a:pt x="354" y="213"/>
                    <a:pt x="354" y="169"/>
                  </a:cubicBezTo>
                  <a:cubicBezTo>
                    <a:pt x="354" y="129"/>
                    <a:pt x="325" y="96"/>
                    <a:pt x="288" y="89"/>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65" name="椭圆 164"/>
            <p:cNvSpPr/>
            <p:nvPr/>
          </p:nvSpPr>
          <p:spPr>
            <a:xfrm>
              <a:off x="4378884" y="1854881"/>
              <a:ext cx="607691" cy="607691"/>
            </a:xfrm>
            <a:prstGeom prst="ellipse">
              <a:avLst/>
            </a:prstGeom>
            <a:solidFill>
              <a:srgbClr val="C84837"/>
            </a:solidFill>
            <a:ln w="28575" cap="flat">
              <a:solidFill>
                <a:srgbClr val="C84837"/>
              </a:solidFill>
              <a:prstDash val="solid"/>
              <a:miter lim="800000"/>
            </a:ln>
            <a:effectLst>
              <a:outerShdw blurRad="152400" dist="76200" dir="2700000" sx="102000" sy="102000" algn="tl" rotWithShape="0">
                <a:prstClr val="black">
                  <a:alpha val="28000"/>
                </a:prstClr>
              </a:outerShdw>
            </a:effectLst>
          </p:spPr>
          <p:txBody>
            <a:bodyPr vert="horz" wrap="square" lIns="121920" tIns="60960" rIns="121920" bIns="60960" numCol="1" anchor="t" anchorCtr="0" compatLnSpc="1"/>
            <a:lstStyle/>
            <a:p>
              <a:endParaRPr lang="zh-CN" altLang="en-US" sz="2400"/>
            </a:p>
          </p:txBody>
        </p:sp>
      </p:grpSp>
      <p:grpSp>
        <p:nvGrpSpPr>
          <p:cNvPr id="4" name="组 281"/>
          <p:cNvGrpSpPr/>
          <p:nvPr/>
        </p:nvGrpSpPr>
        <p:grpSpPr>
          <a:xfrm rot="2151147">
            <a:off x="8266920" y="2467893"/>
            <a:ext cx="1325908" cy="1173163"/>
            <a:chOff x="7953249" y="2164631"/>
            <a:chExt cx="1325563" cy="1173163"/>
          </a:xfrm>
        </p:grpSpPr>
        <p:sp>
          <p:nvSpPr>
            <p:cNvPr id="158" name="Freeform 11"/>
            <p:cNvSpPr/>
            <p:nvPr/>
          </p:nvSpPr>
          <p:spPr bwMode="auto">
            <a:xfrm>
              <a:off x="7953249" y="2164631"/>
              <a:ext cx="1325563" cy="1173163"/>
            </a:xfrm>
            <a:custGeom>
              <a:avLst/>
              <a:gdLst>
                <a:gd name="T0" fmla="*/ 287 w 353"/>
                <a:gd name="T1" fmla="*/ 89 h 312"/>
                <a:gd name="T2" fmla="*/ 222 w 353"/>
                <a:gd name="T3" fmla="*/ 34 h 312"/>
                <a:gd name="T4" fmla="*/ 199 w 353"/>
                <a:gd name="T5" fmla="*/ 38 h 312"/>
                <a:gd name="T6" fmla="*/ 131 w 353"/>
                <a:gd name="T7" fmla="*/ 0 h 312"/>
                <a:gd name="T8" fmla="*/ 50 w 353"/>
                <a:gd name="T9" fmla="*/ 81 h 312"/>
                <a:gd name="T10" fmla="*/ 51 w 353"/>
                <a:gd name="T11" fmla="*/ 94 h 312"/>
                <a:gd name="T12" fmla="*/ 0 w 353"/>
                <a:gd name="T13" fmla="*/ 169 h 312"/>
                <a:gd name="T14" fmla="*/ 81 w 353"/>
                <a:gd name="T15" fmla="*/ 250 h 312"/>
                <a:gd name="T16" fmla="*/ 105 w 353"/>
                <a:gd name="T17" fmla="*/ 250 h 312"/>
                <a:gd name="T18" fmla="*/ 96 w 353"/>
                <a:gd name="T19" fmla="*/ 312 h 312"/>
                <a:gd name="T20" fmla="*/ 180 w 353"/>
                <a:gd name="T21" fmla="*/ 250 h 312"/>
                <a:gd name="T22" fmla="*/ 272 w 353"/>
                <a:gd name="T23" fmla="*/ 250 h 312"/>
                <a:gd name="T24" fmla="*/ 353 w 353"/>
                <a:gd name="T25" fmla="*/ 169 h 312"/>
                <a:gd name="T26" fmla="*/ 287 w 353"/>
                <a:gd name="T27" fmla="*/ 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312">
                  <a:moveTo>
                    <a:pt x="287" y="89"/>
                  </a:moveTo>
                  <a:cubicBezTo>
                    <a:pt x="282" y="58"/>
                    <a:pt x="254" y="34"/>
                    <a:pt x="222" y="34"/>
                  </a:cubicBezTo>
                  <a:cubicBezTo>
                    <a:pt x="214" y="34"/>
                    <a:pt x="206" y="36"/>
                    <a:pt x="199" y="38"/>
                  </a:cubicBezTo>
                  <a:cubicBezTo>
                    <a:pt x="185" y="15"/>
                    <a:pt x="160" y="0"/>
                    <a:pt x="131" y="0"/>
                  </a:cubicBezTo>
                  <a:cubicBezTo>
                    <a:pt x="86" y="0"/>
                    <a:pt x="50" y="37"/>
                    <a:pt x="50" y="81"/>
                  </a:cubicBezTo>
                  <a:cubicBezTo>
                    <a:pt x="50" y="86"/>
                    <a:pt x="50" y="90"/>
                    <a:pt x="51" y="94"/>
                  </a:cubicBezTo>
                  <a:cubicBezTo>
                    <a:pt x="21" y="105"/>
                    <a:pt x="0" y="135"/>
                    <a:pt x="0" y="169"/>
                  </a:cubicBezTo>
                  <a:cubicBezTo>
                    <a:pt x="0" y="214"/>
                    <a:pt x="36" y="250"/>
                    <a:pt x="81" y="250"/>
                  </a:cubicBezTo>
                  <a:cubicBezTo>
                    <a:pt x="105" y="250"/>
                    <a:pt x="105" y="250"/>
                    <a:pt x="105" y="250"/>
                  </a:cubicBezTo>
                  <a:cubicBezTo>
                    <a:pt x="105" y="265"/>
                    <a:pt x="103" y="289"/>
                    <a:pt x="96" y="312"/>
                  </a:cubicBezTo>
                  <a:cubicBezTo>
                    <a:pt x="96" y="312"/>
                    <a:pt x="150" y="298"/>
                    <a:pt x="180" y="250"/>
                  </a:cubicBezTo>
                  <a:cubicBezTo>
                    <a:pt x="272" y="250"/>
                    <a:pt x="272" y="250"/>
                    <a:pt x="272" y="250"/>
                  </a:cubicBezTo>
                  <a:cubicBezTo>
                    <a:pt x="317" y="250"/>
                    <a:pt x="353" y="214"/>
                    <a:pt x="353" y="169"/>
                  </a:cubicBezTo>
                  <a:cubicBezTo>
                    <a:pt x="353" y="129"/>
                    <a:pt x="325" y="97"/>
                    <a:pt x="287" y="89"/>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67" name="椭圆 166"/>
            <p:cNvSpPr/>
            <p:nvPr/>
          </p:nvSpPr>
          <p:spPr>
            <a:xfrm>
              <a:off x="8286437" y="2449957"/>
              <a:ext cx="607691" cy="607691"/>
            </a:xfrm>
            <a:prstGeom prst="ellipse">
              <a:avLst/>
            </a:prstGeom>
            <a:solidFill>
              <a:srgbClr val="C84837"/>
            </a:solidFill>
            <a:ln w="28575" cap="flat">
              <a:solidFill>
                <a:srgbClr val="C84837"/>
              </a:solidFill>
              <a:prstDash val="solid"/>
              <a:miter lim="800000"/>
            </a:ln>
            <a:effectLst>
              <a:outerShdw blurRad="152400" dist="76200" dir="2700000" sx="102000" sy="102000" algn="tl" rotWithShape="0">
                <a:prstClr val="black">
                  <a:alpha val="28000"/>
                </a:prstClr>
              </a:outerShdw>
            </a:effectLst>
          </p:spPr>
          <p:txBody>
            <a:bodyPr vert="horz" wrap="square" lIns="121920" tIns="60960" rIns="121920" bIns="60960" numCol="1" anchor="t" anchorCtr="0" compatLnSpc="1"/>
            <a:lstStyle/>
            <a:p>
              <a:endParaRPr lang="zh-CN" altLang="en-US" sz="2400"/>
            </a:p>
          </p:txBody>
        </p:sp>
      </p:grpSp>
      <p:sp>
        <p:nvSpPr>
          <p:cNvPr id="211" name="文本框 210"/>
          <p:cNvSpPr txBox="1"/>
          <p:nvPr/>
        </p:nvSpPr>
        <p:spPr>
          <a:xfrm>
            <a:off x="774929" y="4612324"/>
            <a:ext cx="14020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渠道预订引入</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0" name="Freeform 13"/>
          <p:cNvSpPr/>
          <p:nvPr/>
        </p:nvSpPr>
        <p:spPr bwMode="auto">
          <a:xfrm rot="17084359">
            <a:off x="2303388" y="4396923"/>
            <a:ext cx="1234972" cy="1305031"/>
          </a:xfrm>
          <a:custGeom>
            <a:avLst/>
            <a:gdLst>
              <a:gd name="T0" fmla="*/ 288 w 353"/>
              <a:gd name="T1" fmla="*/ 89 h 351"/>
              <a:gd name="T2" fmla="*/ 222 w 353"/>
              <a:gd name="T3" fmla="*/ 33 h 351"/>
              <a:gd name="T4" fmla="*/ 200 w 353"/>
              <a:gd name="T5" fmla="*/ 37 h 351"/>
              <a:gd name="T6" fmla="*/ 131 w 353"/>
              <a:gd name="T7" fmla="*/ 0 h 351"/>
              <a:gd name="T8" fmla="*/ 50 w 353"/>
              <a:gd name="T9" fmla="*/ 81 h 351"/>
              <a:gd name="T10" fmla="*/ 51 w 353"/>
              <a:gd name="T11" fmla="*/ 93 h 351"/>
              <a:gd name="T12" fmla="*/ 0 w 353"/>
              <a:gd name="T13" fmla="*/ 168 h 351"/>
              <a:gd name="T14" fmla="*/ 81 w 353"/>
              <a:gd name="T15" fmla="*/ 249 h 351"/>
              <a:gd name="T16" fmla="*/ 174 w 353"/>
              <a:gd name="T17" fmla="*/ 249 h 351"/>
              <a:gd name="T18" fmla="*/ 255 w 353"/>
              <a:gd name="T19" fmla="*/ 351 h 351"/>
              <a:gd name="T20" fmla="*/ 241 w 353"/>
              <a:gd name="T21" fmla="*/ 249 h 351"/>
              <a:gd name="T22" fmla="*/ 272 w 353"/>
              <a:gd name="T23" fmla="*/ 249 h 351"/>
              <a:gd name="T24" fmla="*/ 353 w 353"/>
              <a:gd name="T25" fmla="*/ 168 h 351"/>
              <a:gd name="T26" fmla="*/ 288 w 353"/>
              <a:gd name="T27" fmla="*/ 89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351">
                <a:moveTo>
                  <a:pt x="288" y="89"/>
                </a:moveTo>
                <a:cubicBezTo>
                  <a:pt x="282" y="57"/>
                  <a:pt x="255" y="33"/>
                  <a:pt x="222" y="33"/>
                </a:cubicBezTo>
                <a:cubicBezTo>
                  <a:pt x="214" y="33"/>
                  <a:pt x="207" y="35"/>
                  <a:pt x="200" y="37"/>
                </a:cubicBezTo>
                <a:cubicBezTo>
                  <a:pt x="185" y="15"/>
                  <a:pt x="160" y="0"/>
                  <a:pt x="131" y="0"/>
                </a:cubicBezTo>
                <a:cubicBezTo>
                  <a:pt x="87" y="0"/>
                  <a:pt x="50" y="36"/>
                  <a:pt x="50" y="81"/>
                </a:cubicBezTo>
                <a:cubicBezTo>
                  <a:pt x="50" y="85"/>
                  <a:pt x="51" y="89"/>
                  <a:pt x="51" y="93"/>
                </a:cubicBezTo>
                <a:cubicBezTo>
                  <a:pt x="21" y="105"/>
                  <a:pt x="0" y="134"/>
                  <a:pt x="0" y="168"/>
                </a:cubicBezTo>
                <a:cubicBezTo>
                  <a:pt x="0" y="213"/>
                  <a:pt x="36" y="249"/>
                  <a:pt x="81" y="249"/>
                </a:cubicBezTo>
                <a:cubicBezTo>
                  <a:pt x="174" y="249"/>
                  <a:pt x="174" y="249"/>
                  <a:pt x="174" y="249"/>
                </a:cubicBezTo>
                <a:cubicBezTo>
                  <a:pt x="186" y="280"/>
                  <a:pt x="210" y="321"/>
                  <a:pt x="255" y="351"/>
                </a:cubicBezTo>
                <a:cubicBezTo>
                  <a:pt x="255" y="351"/>
                  <a:pt x="240" y="301"/>
                  <a:pt x="241" y="249"/>
                </a:cubicBezTo>
                <a:cubicBezTo>
                  <a:pt x="272" y="249"/>
                  <a:pt x="272" y="249"/>
                  <a:pt x="272" y="249"/>
                </a:cubicBezTo>
                <a:cubicBezTo>
                  <a:pt x="317" y="249"/>
                  <a:pt x="353" y="213"/>
                  <a:pt x="353" y="168"/>
                </a:cubicBezTo>
                <a:cubicBezTo>
                  <a:pt x="353" y="129"/>
                  <a:pt x="325" y="96"/>
                  <a:pt x="288" y="89"/>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6" rIns="91452" bIns="45726" rtlCol="0" anchor="ctr"/>
          <a:lstStyle/>
          <a:p>
            <a:pPr algn="ctr"/>
            <a:endParaRPr lang="zh-CN" altLang="en-US" sz="2400">
              <a:solidFill>
                <a:schemeClr val="lt1"/>
              </a:solidFill>
            </a:endParaRPr>
          </a:p>
        </p:txBody>
      </p:sp>
      <p:sp>
        <p:nvSpPr>
          <p:cNvPr id="123" name="Freeform 13"/>
          <p:cNvSpPr/>
          <p:nvPr/>
        </p:nvSpPr>
        <p:spPr bwMode="auto">
          <a:xfrm rot="5400000">
            <a:off x="8953521" y="4286256"/>
            <a:ext cx="1238259" cy="1238259"/>
          </a:xfrm>
          <a:custGeom>
            <a:avLst/>
            <a:gdLst>
              <a:gd name="T0" fmla="*/ 288 w 353"/>
              <a:gd name="T1" fmla="*/ 89 h 351"/>
              <a:gd name="T2" fmla="*/ 222 w 353"/>
              <a:gd name="T3" fmla="*/ 33 h 351"/>
              <a:gd name="T4" fmla="*/ 200 w 353"/>
              <a:gd name="T5" fmla="*/ 37 h 351"/>
              <a:gd name="T6" fmla="*/ 131 w 353"/>
              <a:gd name="T7" fmla="*/ 0 h 351"/>
              <a:gd name="T8" fmla="*/ 50 w 353"/>
              <a:gd name="T9" fmla="*/ 81 h 351"/>
              <a:gd name="T10" fmla="*/ 51 w 353"/>
              <a:gd name="T11" fmla="*/ 93 h 351"/>
              <a:gd name="T12" fmla="*/ 0 w 353"/>
              <a:gd name="T13" fmla="*/ 168 h 351"/>
              <a:gd name="T14" fmla="*/ 81 w 353"/>
              <a:gd name="T15" fmla="*/ 249 h 351"/>
              <a:gd name="T16" fmla="*/ 174 w 353"/>
              <a:gd name="T17" fmla="*/ 249 h 351"/>
              <a:gd name="T18" fmla="*/ 255 w 353"/>
              <a:gd name="T19" fmla="*/ 351 h 351"/>
              <a:gd name="T20" fmla="*/ 241 w 353"/>
              <a:gd name="T21" fmla="*/ 249 h 351"/>
              <a:gd name="T22" fmla="*/ 272 w 353"/>
              <a:gd name="T23" fmla="*/ 249 h 351"/>
              <a:gd name="T24" fmla="*/ 353 w 353"/>
              <a:gd name="T25" fmla="*/ 168 h 351"/>
              <a:gd name="T26" fmla="*/ 288 w 353"/>
              <a:gd name="T27" fmla="*/ 89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351">
                <a:moveTo>
                  <a:pt x="288" y="89"/>
                </a:moveTo>
                <a:cubicBezTo>
                  <a:pt x="282" y="57"/>
                  <a:pt x="255" y="33"/>
                  <a:pt x="222" y="33"/>
                </a:cubicBezTo>
                <a:cubicBezTo>
                  <a:pt x="214" y="33"/>
                  <a:pt x="207" y="35"/>
                  <a:pt x="200" y="37"/>
                </a:cubicBezTo>
                <a:cubicBezTo>
                  <a:pt x="185" y="15"/>
                  <a:pt x="160" y="0"/>
                  <a:pt x="131" y="0"/>
                </a:cubicBezTo>
                <a:cubicBezTo>
                  <a:pt x="87" y="0"/>
                  <a:pt x="50" y="36"/>
                  <a:pt x="50" y="81"/>
                </a:cubicBezTo>
                <a:cubicBezTo>
                  <a:pt x="50" y="85"/>
                  <a:pt x="51" y="89"/>
                  <a:pt x="51" y="93"/>
                </a:cubicBezTo>
                <a:cubicBezTo>
                  <a:pt x="21" y="105"/>
                  <a:pt x="0" y="134"/>
                  <a:pt x="0" y="168"/>
                </a:cubicBezTo>
                <a:cubicBezTo>
                  <a:pt x="0" y="213"/>
                  <a:pt x="36" y="249"/>
                  <a:pt x="81" y="249"/>
                </a:cubicBezTo>
                <a:cubicBezTo>
                  <a:pt x="174" y="249"/>
                  <a:pt x="174" y="249"/>
                  <a:pt x="174" y="249"/>
                </a:cubicBezTo>
                <a:cubicBezTo>
                  <a:pt x="186" y="280"/>
                  <a:pt x="210" y="321"/>
                  <a:pt x="255" y="351"/>
                </a:cubicBezTo>
                <a:cubicBezTo>
                  <a:pt x="255" y="351"/>
                  <a:pt x="240" y="301"/>
                  <a:pt x="241" y="249"/>
                </a:cubicBezTo>
                <a:cubicBezTo>
                  <a:pt x="272" y="249"/>
                  <a:pt x="272" y="249"/>
                  <a:pt x="272" y="249"/>
                </a:cubicBezTo>
                <a:cubicBezTo>
                  <a:pt x="317" y="249"/>
                  <a:pt x="353" y="213"/>
                  <a:pt x="353" y="168"/>
                </a:cubicBezTo>
                <a:cubicBezTo>
                  <a:pt x="353" y="129"/>
                  <a:pt x="325" y="96"/>
                  <a:pt x="288" y="89"/>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52" tIns="45726" rIns="91452" bIns="45726" rtlCol="0" anchor="ctr"/>
          <a:lstStyle/>
          <a:p>
            <a:pPr algn="ctr"/>
            <a:endParaRPr lang="zh-CN" altLang="en-US" sz="2400">
              <a:solidFill>
                <a:schemeClr val="lt1"/>
              </a:solidFill>
            </a:endParaRPr>
          </a:p>
        </p:txBody>
      </p:sp>
      <p:sp>
        <p:nvSpPr>
          <p:cNvPr id="125" name="椭圆 124"/>
          <p:cNvSpPr/>
          <p:nvPr/>
        </p:nvSpPr>
        <p:spPr>
          <a:xfrm rot="15026226">
            <a:off x="2465376" y="4777613"/>
            <a:ext cx="607849" cy="607692"/>
          </a:xfrm>
          <a:prstGeom prst="ellipse">
            <a:avLst/>
          </a:prstGeom>
          <a:solidFill>
            <a:srgbClr val="C84837"/>
          </a:solidFill>
          <a:ln w="28575" cap="flat">
            <a:solidFill>
              <a:srgbClr val="C84837"/>
            </a:solidFill>
            <a:prstDash val="solid"/>
            <a:miter lim="800000"/>
          </a:ln>
          <a:effectLst>
            <a:outerShdw blurRad="152400" dist="76200" dir="2700000" sx="102000" sy="102000" algn="tl" rotWithShape="0">
              <a:prstClr val="black">
                <a:alpha val="28000"/>
              </a:prstClr>
            </a:outerShdw>
          </a:effectLst>
        </p:spPr>
        <p:txBody>
          <a:bodyPr vert="horz" wrap="square" lIns="121920" tIns="60960" rIns="121920" bIns="60960" numCol="1" anchor="t" anchorCtr="0" compatLnSpc="1"/>
          <a:lstStyle/>
          <a:p>
            <a:endParaRPr lang="zh-CN" altLang="en-US" sz="2400"/>
          </a:p>
        </p:txBody>
      </p:sp>
      <p:sp>
        <p:nvSpPr>
          <p:cNvPr id="129" name="文本框 210"/>
          <p:cNvSpPr txBox="1"/>
          <p:nvPr/>
        </p:nvSpPr>
        <p:spPr>
          <a:xfrm>
            <a:off x="1346433" y="2709429"/>
            <a:ext cx="14020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快速确认回复</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0" name="文本框 210"/>
          <p:cNvSpPr txBox="1"/>
          <p:nvPr/>
        </p:nvSpPr>
        <p:spPr>
          <a:xfrm>
            <a:off x="571403" y="4986342"/>
            <a:ext cx="1605280" cy="337185"/>
          </a:xfrm>
          <a:prstGeom prst="rect">
            <a:avLst/>
          </a:prstGeom>
          <a:noFill/>
        </p:spPr>
        <p:txBody>
          <a:bodyPr wrap="none" lIns="91452" tIns="45726" rIns="91452" bIns="45726" rtlCol="0">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rPr>
              <a:t>全渠道数据整合</a:t>
            </a:r>
            <a:endPar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2" name="文本框 210"/>
          <p:cNvSpPr txBox="1"/>
          <p:nvPr/>
        </p:nvSpPr>
        <p:spPr>
          <a:xfrm>
            <a:off x="1333469" y="3090432"/>
            <a:ext cx="1402080" cy="337185"/>
          </a:xfrm>
          <a:prstGeom prst="rect">
            <a:avLst/>
          </a:prstGeom>
          <a:noFill/>
        </p:spPr>
        <p:txBody>
          <a:bodyPr wrap="none" lIns="91452" tIns="45726" rIns="91452" bIns="45726" rtlCol="0">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rPr>
              <a:t>多维实时同步</a:t>
            </a:r>
            <a:endParaRPr lang="en-US" altLang="zh-CN"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9" name="文本框 210"/>
          <p:cNvSpPr txBox="1"/>
          <p:nvPr/>
        </p:nvSpPr>
        <p:spPr>
          <a:xfrm>
            <a:off x="3047981" y="1238235"/>
            <a:ext cx="14020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餐前服务准备</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0" name="文本框 210"/>
          <p:cNvSpPr txBox="1"/>
          <p:nvPr/>
        </p:nvSpPr>
        <p:spPr>
          <a:xfrm>
            <a:off x="3047981" y="1523987"/>
            <a:ext cx="1402080" cy="337185"/>
          </a:xfrm>
          <a:prstGeom prst="rect">
            <a:avLst/>
          </a:prstGeom>
          <a:noFill/>
        </p:spPr>
        <p:txBody>
          <a:bodyPr wrap="none" lIns="91452" tIns="45726" rIns="91452" bIns="45726" rtlCol="0">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rPr>
              <a:t>喜好忌口提示</a:t>
            </a:r>
            <a:endParaRPr lang="en-US" altLang="zh-CN"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1" name="文本框 210"/>
          <p:cNvSpPr txBox="1"/>
          <p:nvPr/>
        </p:nvSpPr>
        <p:spPr>
          <a:xfrm>
            <a:off x="7524763" y="1142984"/>
            <a:ext cx="14020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到店接待服务</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2" name="文本框 210"/>
          <p:cNvSpPr txBox="1"/>
          <p:nvPr/>
        </p:nvSpPr>
        <p:spPr>
          <a:xfrm>
            <a:off x="7494280" y="1503667"/>
            <a:ext cx="1605280" cy="337185"/>
          </a:xfrm>
          <a:prstGeom prst="rect">
            <a:avLst/>
          </a:prstGeom>
          <a:noFill/>
        </p:spPr>
        <p:txBody>
          <a:bodyPr wrap="none" lIns="91452" tIns="45726" rIns="91452" bIns="45726" rtlCol="0">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rPr>
              <a:t>推荐，特权享受</a:t>
            </a:r>
            <a:endParaRPr lang="en-US" altLang="zh-CN"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3" name="文本框 210"/>
          <p:cNvSpPr txBox="1"/>
          <p:nvPr/>
        </p:nvSpPr>
        <p:spPr>
          <a:xfrm>
            <a:off x="9550955" y="2614179"/>
            <a:ext cx="14020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服务完成离店</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4" name="文本框 210"/>
          <p:cNvSpPr txBox="1"/>
          <p:nvPr/>
        </p:nvSpPr>
        <p:spPr>
          <a:xfrm>
            <a:off x="9541801" y="2985021"/>
            <a:ext cx="1605280" cy="337185"/>
          </a:xfrm>
          <a:prstGeom prst="rect">
            <a:avLst/>
          </a:prstGeom>
          <a:noFill/>
        </p:spPr>
        <p:txBody>
          <a:bodyPr wrap="none" lIns="91452" tIns="45726" rIns="91452" bIns="45726" rtlCol="0">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rPr>
              <a:t>体验满意度追踪</a:t>
            </a:r>
            <a:endPar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5" name="文本框 210"/>
          <p:cNvSpPr txBox="1"/>
          <p:nvPr/>
        </p:nvSpPr>
        <p:spPr>
          <a:xfrm>
            <a:off x="10287032" y="4476757"/>
            <a:ext cx="14020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客户维护回访</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6" name="文本框 210"/>
          <p:cNvSpPr txBox="1"/>
          <p:nvPr/>
        </p:nvSpPr>
        <p:spPr>
          <a:xfrm>
            <a:off x="10287032" y="4857760"/>
            <a:ext cx="1808480" cy="337185"/>
          </a:xfrm>
          <a:prstGeom prst="rect">
            <a:avLst/>
          </a:prstGeom>
          <a:noFill/>
        </p:spPr>
        <p:txBody>
          <a:bodyPr wrap="none" lIns="91452" tIns="45726" rIns="91452" bIns="45726" rtlCol="0">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rPr>
              <a:t>深度挖掘销售机会</a:t>
            </a:r>
            <a:endParaRPr lang="zh-CN" altLang="en-US" sz="16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7" name="文本框 210"/>
          <p:cNvSpPr txBox="1"/>
          <p:nvPr/>
        </p:nvSpPr>
        <p:spPr>
          <a:xfrm>
            <a:off x="4576445" y="3827780"/>
            <a:ext cx="3402965" cy="521970"/>
          </a:xfrm>
          <a:prstGeom prst="rect">
            <a:avLst/>
          </a:prstGeom>
          <a:noFill/>
        </p:spPr>
        <p:txBody>
          <a:bodyPr wrap="square" lIns="91452" tIns="45726" rIns="91452" bIns="45726" rtlCol="0">
            <a:spAutoFit/>
          </a:bodyPr>
          <a:lstStyle/>
          <a:p>
            <a:r>
              <a:rPr lang="zh-CN" altLang="en-US" sz="2800" b="1">
                <a:solidFill>
                  <a:schemeClr val="bg1"/>
                </a:solidFill>
                <a:latin typeface="微软雅黑" panose="020B0503020204020204" pitchFamily="34" charset="-122"/>
                <a:ea typeface="微软雅黑" panose="020B0503020204020204" pitchFamily="34" charset="-122"/>
                <a:sym typeface="+mn-ea"/>
              </a:rPr>
              <a:t>客户关系管理</a:t>
            </a:r>
            <a:r>
              <a:rPr lang="en-US" altLang="zh-CN" sz="2800" b="1">
                <a:solidFill>
                  <a:schemeClr val="bg1"/>
                </a:solidFill>
                <a:latin typeface="微软雅黑" panose="020B0503020204020204" pitchFamily="34" charset="-122"/>
                <a:ea typeface="微软雅黑" panose="020B0503020204020204" pitchFamily="34" charset="-122"/>
                <a:sym typeface="+mn-ea"/>
              </a:rPr>
              <a:t>(CRM)</a:t>
            </a:r>
            <a:endPar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8" name="椭圆 147"/>
          <p:cNvSpPr/>
          <p:nvPr/>
        </p:nvSpPr>
        <p:spPr>
          <a:xfrm>
            <a:off x="9393431" y="4572009"/>
            <a:ext cx="607849" cy="607691"/>
          </a:xfrm>
          <a:prstGeom prst="ellipse">
            <a:avLst/>
          </a:prstGeom>
          <a:solidFill>
            <a:srgbClr val="C84837"/>
          </a:solidFill>
          <a:ln w="28575" cap="flat">
            <a:solidFill>
              <a:srgbClr val="C84837"/>
            </a:solidFill>
            <a:prstDash val="solid"/>
            <a:miter lim="800000"/>
          </a:ln>
          <a:effectLst>
            <a:outerShdw blurRad="152400" dist="76200" dir="2700000" sx="102000" sy="102000" algn="tl" rotWithShape="0">
              <a:prstClr val="black">
                <a:alpha val="28000"/>
              </a:prstClr>
            </a:outerShdw>
          </a:effectLst>
        </p:spPr>
        <p:txBody>
          <a:bodyPr vert="horz" wrap="square" lIns="91452" tIns="45726" rIns="91452" bIns="45726" numCol="1" anchor="t" anchorCtr="0" compatLnSpc="1"/>
          <a:lstStyle/>
          <a:p>
            <a:endParaRPr lang="zh-CN" altLang="en-US" sz="2400"/>
          </a:p>
        </p:txBody>
      </p:sp>
      <p:sp>
        <p:nvSpPr>
          <p:cNvPr id="150" name="文本框 210"/>
          <p:cNvSpPr txBox="1"/>
          <p:nvPr/>
        </p:nvSpPr>
        <p:spPr>
          <a:xfrm>
            <a:off x="2476475" y="4900195"/>
            <a:ext cx="5892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预订</a:t>
            </a:r>
            <a:endPar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1" name="文本框 210"/>
          <p:cNvSpPr txBox="1"/>
          <p:nvPr/>
        </p:nvSpPr>
        <p:spPr>
          <a:xfrm>
            <a:off x="3143229" y="3047997"/>
            <a:ext cx="5892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确认</a:t>
            </a:r>
            <a:endPar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2" name="文本框 210"/>
          <p:cNvSpPr txBox="1"/>
          <p:nvPr/>
        </p:nvSpPr>
        <p:spPr>
          <a:xfrm>
            <a:off x="4571989" y="1904989"/>
            <a:ext cx="5892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客情</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3" name="文本框 210"/>
          <p:cNvSpPr txBox="1"/>
          <p:nvPr/>
        </p:nvSpPr>
        <p:spPr>
          <a:xfrm>
            <a:off x="6739200" y="1756923"/>
            <a:ext cx="5892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服务</a:t>
            </a:r>
            <a:endPar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8" name="文本框 210"/>
          <p:cNvSpPr txBox="1"/>
          <p:nvPr/>
        </p:nvSpPr>
        <p:spPr>
          <a:xfrm>
            <a:off x="8572517" y="2857496"/>
            <a:ext cx="5892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离店</a:t>
            </a:r>
            <a:endPar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9" name="文本框 210"/>
          <p:cNvSpPr txBox="1"/>
          <p:nvPr/>
        </p:nvSpPr>
        <p:spPr>
          <a:xfrm>
            <a:off x="9406219" y="4709693"/>
            <a:ext cx="589280" cy="337185"/>
          </a:xfrm>
          <a:prstGeom prst="rect">
            <a:avLst/>
          </a:prstGeom>
          <a:noFill/>
        </p:spPr>
        <p:txBody>
          <a:bodyPr wrap="none" lIns="91452" tIns="45726" rIns="91452" bIns="45726"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维护</a:t>
            </a:r>
            <a:endPar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0" name="半闭框 169"/>
          <p:cNvSpPr/>
          <p:nvPr/>
        </p:nvSpPr>
        <p:spPr bwMode="auto">
          <a:xfrm rot="4143369">
            <a:off x="3562923" y="4524256"/>
            <a:ext cx="398876" cy="357279"/>
          </a:xfrm>
          <a:prstGeom prst="halfFrame">
            <a:avLst/>
          </a:prstGeom>
          <a:solidFill>
            <a:schemeClr val="accent2"/>
          </a:solidFill>
          <a:ln w="9525">
            <a:noFill/>
            <a:bevel/>
          </a:ln>
        </p:spPr>
        <p:txBody>
          <a:bodyPr lIns="162532" tIns="81265" rIns="162532" bIns="81265" rtlCol="0" anchor="ctr"/>
          <a:lstStyle/>
          <a:p>
            <a:pPr algn="ctr" eaLnBrk="1" hangingPunct="1">
              <a:buFont typeface="Arial" panose="020B0604020202020204" pitchFamily="34" charset="0"/>
              <a:buNone/>
            </a:pPr>
            <a:endParaRPr lang="zh-CN" altLang="en-US" sz="1600" dirty="0">
              <a:solidFill>
                <a:srgbClr val="FFFFFF"/>
              </a:solidFill>
              <a:latin typeface="Adobe Gothic Std B" pitchFamily="34" charset="-128"/>
              <a:ea typeface="方正中倩_GBK"/>
              <a:cs typeface="方正中倩_GBK"/>
              <a:sym typeface="Adobe Gothic Std B" pitchFamily="34" charset="-128"/>
            </a:endParaRPr>
          </a:p>
        </p:txBody>
      </p:sp>
      <p:sp>
        <p:nvSpPr>
          <p:cNvPr id="171" name="半闭框 170"/>
          <p:cNvSpPr/>
          <p:nvPr/>
        </p:nvSpPr>
        <p:spPr bwMode="auto">
          <a:xfrm rot="5400000">
            <a:off x="4184344" y="3435645"/>
            <a:ext cx="398876" cy="385588"/>
          </a:xfrm>
          <a:prstGeom prst="halfFrame">
            <a:avLst/>
          </a:prstGeom>
          <a:solidFill>
            <a:schemeClr val="accent2"/>
          </a:solidFill>
          <a:ln w="9525">
            <a:noFill/>
            <a:bevel/>
          </a:ln>
        </p:spPr>
        <p:txBody>
          <a:bodyPr lIns="162532" tIns="81265" rIns="162532" bIns="81265" rtlCol="0" anchor="ctr"/>
          <a:lstStyle/>
          <a:p>
            <a:pPr algn="ctr" eaLnBrk="1" hangingPunct="1">
              <a:buFont typeface="Arial" panose="020B0604020202020204" pitchFamily="34" charset="0"/>
              <a:buNone/>
            </a:pPr>
            <a:endParaRPr lang="zh-CN" altLang="en-US" sz="1600" dirty="0">
              <a:solidFill>
                <a:srgbClr val="FFFFFF"/>
              </a:solidFill>
              <a:latin typeface="Adobe Gothic Std B" pitchFamily="34" charset="-128"/>
              <a:ea typeface="方正中倩_GBK"/>
              <a:cs typeface="方正中倩_GBK"/>
              <a:sym typeface="Adobe Gothic Std B" pitchFamily="34" charset="-128"/>
            </a:endParaRPr>
          </a:p>
        </p:txBody>
      </p:sp>
      <p:sp>
        <p:nvSpPr>
          <p:cNvPr id="172" name="半闭框 171"/>
          <p:cNvSpPr/>
          <p:nvPr/>
        </p:nvSpPr>
        <p:spPr bwMode="auto">
          <a:xfrm rot="7082082">
            <a:off x="5290724" y="2748355"/>
            <a:ext cx="398876" cy="357279"/>
          </a:xfrm>
          <a:prstGeom prst="halfFrame">
            <a:avLst/>
          </a:prstGeom>
          <a:solidFill>
            <a:schemeClr val="accent2"/>
          </a:solidFill>
          <a:ln w="9525">
            <a:noFill/>
            <a:bevel/>
          </a:ln>
        </p:spPr>
        <p:txBody>
          <a:bodyPr lIns="162532" tIns="81265" rIns="162532" bIns="81265" rtlCol="0" anchor="ctr"/>
          <a:lstStyle/>
          <a:p>
            <a:pPr algn="ctr" eaLnBrk="1" hangingPunct="1">
              <a:buFont typeface="Arial" panose="020B0604020202020204" pitchFamily="34" charset="0"/>
              <a:buNone/>
            </a:pPr>
            <a:endParaRPr lang="zh-CN" altLang="en-US" sz="1600" dirty="0">
              <a:solidFill>
                <a:srgbClr val="FFFFFF"/>
              </a:solidFill>
              <a:latin typeface="Adobe Gothic Std B" pitchFamily="34" charset="-128"/>
              <a:ea typeface="方正中倩_GBK"/>
              <a:cs typeface="方正中倩_GBK"/>
              <a:sym typeface="Adobe Gothic Std B" pitchFamily="34" charset="-128"/>
            </a:endParaRPr>
          </a:p>
        </p:txBody>
      </p:sp>
      <p:sp>
        <p:nvSpPr>
          <p:cNvPr id="173" name="半闭框 172"/>
          <p:cNvSpPr/>
          <p:nvPr/>
        </p:nvSpPr>
        <p:spPr bwMode="auto">
          <a:xfrm rot="8655097">
            <a:off x="6543795" y="2654605"/>
            <a:ext cx="398876" cy="357279"/>
          </a:xfrm>
          <a:prstGeom prst="halfFrame">
            <a:avLst/>
          </a:prstGeom>
          <a:solidFill>
            <a:schemeClr val="accent2"/>
          </a:solidFill>
          <a:ln w="9525">
            <a:noFill/>
            <a:bevel/>
          </a:ln>
        </p:spPr>
        <p:txBody>
          <a:bodyPr lIns="162532" tIns="81265" rIns="162532" bIns="81265" rtlCol="0" anchor="ctr"/>
          <a:lstStyle/>
          <a:p>
            <a:pPr algn="ctr" eaLnBrk="1" hangingPunct="1">
              <a:buFont typeface="Arial" panose="020B0604020202020204" pitchFamily="34" charset="0"/>
              <a:buNone/>
            </a:pPr>
            <a:endParaRPr lang="zh-CN" altLang="en-US" sz="1600" dirty="0">
              <a:solidFill>
                <a:srgbClr val="FFFFFF"/>
              </a:solidFill>
              <a:latin typeface="Adobe Gothic Std B" pitchFamily="34" charset="-128"/>
              <a:ea typeface="方正中倩_GBK"/>
              <a:cs typeface="方正中倩_GBK"/>
              <a:sym typeface="Adobe Gothic Std B" pitchFamily="34" charset="-128"/>
            </a:endParaRPr>
          </a:p>
        </p:txBody>
      </p:sp>
      <p:sp>
        <p:nvSpPr>
          <p:cNvPr id="174" name="半闭框 173"/>
          <p:cNvSpPr/>
          <p:nvPr/>
        </p:nvSpPr>
        <p:spPr bwMode="auto">
          <a:xfrm rot="10589443">
            <a:off x="7630573" y="3250372"/>
            <a:ext cx="398876" cy="357279"/>
          </a:xfrm>
          <a:prstGeom prst="halfFrame">
            <a:avLst/>
          </a:prstGeom>
          <a:solidFill>
            <a:schemeClr val="accent2"/>
          </a:solidFill>
          <a:ln w="9525">
            <a:noFill/>
            <a:bevel/>
          </a:ln>
        </p:spPr>
        <p:txBody>
          <a:bodyPr lIns="162532" tIns="81265" rIns="162532" bIns="81265" rtlCol="0" anchor="ctr"/>
          <a:lstStyle/>
          <a:p>
            <a:pPr algn="ctr" eaLnBrk="1" hangingPunct="1">
              <a:buFont typeface="Arial" panose="020B0604020202020204" pitchFamily="34" charset="0"/>
              <a:buNone/>
            </a:pPr>
            <a:endParaRPr lang="zh-CN" altLang="en-US" sz="1600" dirty="0">
              <a:solidFill>
                <a:srgbClr val="FFFFFF"/>
              </a:solidFill>
              <a:latin typeface="Adobe Gothic Std B" pitchFamily="34" charset="-128"/>
              <a:ea typeface="方正中倩_GBK"/>
              <a:cs typeface="方正中倩_GBK"/>
              <a:sym typeface="Adobe Gothic Std B" pitchFamily="34" charset="-128"/>
            </a:endParaRPr>
          </a:p>
        </p:txBody>
      </p:sp>
      <p:sp>
        <p:nvSpPr>
          <p:cNvPr id="175" name="半闭框 174"/>
          <p:cNvSpPr/>
          <p:nvPr/>
        </p:nvSpPr>
        <p:spPr bwMode="auto">
          <a:xfrm rot="12278908">
            <a:off x="8343097" y="4257907"/>
            <a:ext cx="398876" cy="357279"/>
          </a:xfrm>
          <a:prstGeom prst="halfFrame">
            <a:avLst/>
          </a:prstGeom>
          <a:solidFill>
            <a:schemeClr val="accent2"/>
          </a:solidFill>
          <a:ln w="9525">
            <a:noFill/>
            <a:bevel/>
          </a:ln>
        </p:spPr>
        <p:txBody>
          <a:bodyPr lIns="162532" tIns="81265" rIns="162532" bIns="81265" rtlCol="0" anchor="ctr"/>
          <a:lstStyle/>
          <a:p>
            <a:pPr algn="ctr" eaLnBrk="1" hangingPunct="1">
              <a:buFont typeface="Arial" panose="020B0604020202020204" pitchFamily="34" charset="0"/>
              <a:buNone/>
            </a:pPr>
            <a:endParaRPr lang="zh-CN" altLang="en-US" sz="1600" dirty="0">
              <a:solidFill>
                <a:srgbClr val="FFFFFF"/>
              </a:solidFill>
              <a:latin typeface="Adobe Gothic Std B" pitchFamily="34" charset="-128"/>
              <a:ea typeface="方正中倩_GBK"/>
              <a:cs typeface="方正中倩_GBK"/>
              <a:sym typeface="Adobe Gothic Std B" pitchFamily="34" charset="-128"/>
            </a:endParaRPr>
          </a:p>
        </p:txBody>
      </p:sp>
      <p:sp>
        <p:nvSpPr>
          <p:cNvPr id="177" name="矩形 176"/>
          <p:cNvSpPr/>
          <p:nvPr/>
        </p:nvSpPr>
        <p:spPr>
          <a:xfrm flipV="1">
            <a:off x="3" y="885167"/>
            <a:ext cx="12179665" cy="4571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180" name="文本框 210"/>
          <p:cNvSpPr txBox="1"/>
          <p:nvPr/>
        </p:nvSpPr>
        <p:spPr>
          <a:xfrm>
            <a:off x="7687310" y="407035"/>
            <a:ext cx="4478655" cy="460375"/>
          </a:xfrm>
          <a:prstGeom prst="rect">
            <a:avLst/>
          </a:prstGeom>
          <a:noFill/>
        </p:spPr>
        <p:txBody>
          <a:bodyPr wrap="square" lIns="91452" tIns="45726" rIns="91452" bIns="45726"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高端餐饮服务全流程智能管理</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56" name="图片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3420" y="5742971"/>
            <a:ext cx="1982275" cy="1115029"/>
          </a:xfrm>
          <a:prstGeom prst="rect">
            <a:avLst/>
          </a:prstGeom>
        </p:spPr>
      </p:pic>
      <p:sp>
        <p:nvSpPr>
          <p:cNvPr id="5" name="文本框 4"/>
          <p:cNvSpPr txBox="1"/>
          <p:nvPr/>
        </p:nvSpPr>
        <p:spPr>
          <a:xfrm>
            <a:off x="4368800" y="4841875"/>
            <a:ext cx="3818890" cy="1137285"/>
          </a:xfrm>
          <a:prstGeom prst="rect">
            <a:avLst/>
          </a:prstGeom>
          <a:noFill/>
        </p:spPr>
        <p:txBody>
          <a:bodyPr wrap="square" rtlCol="0">
            <a:spAutoFit/>
          </a:bodyPr>
          <a:p>
            <a:r>
              <a:rPr lang="en-US" altLang="zh-CN" sz="2800" b="1">
                <a:solidFill>
                  <a:schemeClr val="bg1"/>
                </a:solidFill>
                <a:latin typeface="微软雅黑" panose="020B0503020204020204" pitchFamily="34" charset="-122"/>
                <a:ea typeface="微软雅黑" panose="020B0503020204020204" pitchFamily="34" charset="-122"/>
                <a:sym typeface="+mn-ea"/>
              </a:rPr>
              <a:t>  </a:t>
            </a:r>
            <a:r>
              <a:rPr lang="zh-CN" altLang="en-US" sz="2800" b="1">
                <a:solidFill>
                  <a:schemeClr val="bg1"/>
                </a:solidFill>
                <a:latin typeface="微软雅黑" panose="020B0503020204020204" pitchFamily="34" charset="-122"/>
                <a:ea typeface="微软雅黑" panose="020B0503020204020204" pitchFamily="34" charset="-122"/>
                <a:sym typeface="+mn-ea"/>
              </a:rPr>
              <a:t>客户服务管理</a:t>
            </a:r>
            <a:r>
              <a:rPr lang="en-US" altLang="zh-CN" sz="2800" b="1">
                <a:solidFill>
                  <a:schemeClr val="bg1"/>
                </a:solidFill>
                <a:latin typeface="微软雅黑" panose="020B0503020204020204" pitchFamily="34" charset="-122"/>
                <a:ea typeface="微软雅黑" panose="020B0503020204020204" pitchFamily="34" charset="-122"/>
                <a:sym typeface="+mn-ea"/>
              </a:rPr>
              <a:t>(CSM)</a:t>
            </a:r>
            <a:endParaRPr lang="en-US" altLang="zh-CN" sz="2800" b="1">
              <a:solidFill>
                <a:schemeClr val="bg1"/>
              </a:solidFill>
              <a:latin typeface="微软雅黑" panose="020B0503020204020204" pitchFamily="34" charset="-122"/>
              <a:ea typeface="微软雅黑" panose="020B0503020204020204" pitchFamily="34" charset="-122"/>
              <a:sym typeface="+mn-ea"/>
            </a:endParaRPr>
          </a:p>
          <a:p>
            <a:r>
              <a:rPr lang="en-US" altLang="zh-CN" sz="2000" dirty="0">
                <a:solidFill>
                  <a:schemeClr val="bg1"/>
                </a:solidFill>
                <a:sym typeface="+mn-ea"/>
              </a:rPr>
              <a:t>customer service management</a:t>
            </a:r>
            <a:endParaRPr lang="en-US" altLang="zh-CN" sz="2000" dirty="0">
              <a:solidFill>
                <a:schemeClr val="bg1"/>
              </a:solidFill>
            </a:endParaRPr>
          </a:p>
          <a:p>
            <a:endParaRPr lang="en-US" altLang="zh-CN" sz="2000" dirty="0">
              <a:solidFill>
                <a:schemeClr val="bg1"/>
              </a:solidFill>
            </a:endParaRPr>
          </a:p>
        </p:txBody>
      </p:sp>
      <p:sp>
        <p:nvSpPr>
          <p:cNvPr id="6" name="文本框 5"/>
          <p:cNvSpPr txBox="1"/>
          <p:nvPr/>
        </p:nvSpPr>
        <p:spPr>
          <a:xfrm>
            <a:off x="5218430" y="4236720"/>
            <a:ext cx="2016125" cy="706755"/>
          </a:xfrm>
          <a:prstGeom prst="rect">
            <a:avLst/>
          </a:prstGeom>
          <a:noFill/>
        </p:spPr>
        <p:txBody>
          <a:bodyPr wrap="square" rtlCol="0" anchor="t">
            <a:spAutoFit/>
          </a:bodyPr>
          <a:p>
            <a:r>
              <a:rPr lang="zh-CN" altLang="en-US" sz="2800" b="1">
                <a:solidFill>
                  <a:schemeClr val="bg1"/>
                </a:solidFill>
                <a:latin typeface="微软雅黑" panose="020B0503020204020204" pitchFamily="34" charset="-122"/>
                <a:ea typeface="微软雅黑" panose="020B0503020204020204" pitchFamily="34" charset="-122"/>
              </a:rPr>
              <a:t>趋</a:t>
            </a:r>
            <a:r>
              <a:rPr lang="zh-CN" altLang="en-US" sz="4000">
                <a:solidFill>
                  <a:srgbClr val="FF0000"/>
                </a:solidFill>
                <a:latin typeface="微软雅黑" panose="020B0503020204020204" pitchFamily="34" charset="-122"/>
                <a:ea typeface="微软雅黑" panose="020B0503020204020204" pitchFamily="34" charset="-122"/>
              </a:rPr>
              <a:t>▼</a:t>
            </a:r>
            <a:r>
              <a:rPr lang="zh-CN" altLang="en-US" sz="2800" b="1">
                <a:solidFill>
                  <a:schemeClr val="bg1"/>
                </a:solidFill>
                <a:latin typeface="微软雅黑" panose="020B0503020204020204" pitchFamily="34" charset="-122"/>
                <a:ea typeface="微软雅黑" panose="020B0503020204020204" pitchFamily="34" charset="-122"/>
              </a:rPr>
              <a:t>势</a:t>
            </a:r>
            <a:endParaRPr lang="zh-CN" altLang="en-US" sz="28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P spid="6"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13"/>
          <p:cNvCxnSpPr/>
          <p:nvPr/>
        </p:nvCxnSpPr>
        <p:spPr>
          <a:xfrm flipH="1">
            <a:off x="178036" y="5795483"/>
            <a:ext cx="6331945" cy="0"/>
          </a:xfrm>
          <a:prstGeom prst="line">
            <a:avLst/>
          </a:prstGeom>
          <a:ln>
            <a:headEnd type="oval" w="med" len="med"/>
          </a:ln>
        </p:spPr>
        <p:style>
          <a:lnRef idx="2">
            <a:schemeClr val="accent2"/>
          </a:lnRef>
          <a:fillRef idx="0">
            <a:schemeClr val="accent2"/>
          </a:fillRef>
          <a:effectRef idx="1">
            <a:schemeClr val="accent2"/>
          </a:effectRef>
          <a:fontRef idx="minor">
            <a:schemeClr val="tx1"/>
          </a:fontRef>
        </p:style>
      </p:cxnSp>
      <p:sp>
        <p:nvSpPr>
          <p:cNvPr id="3" name="文本框 2"/>
          <p:cNvSpPr txBox="1"/>
          <p:nvPr/>
        </p:nvSpPr>
        <p:spPr>
          <a:xfrm>
            <a:off x="5094605" y="1702435"/>
            <a:ext cx="6551295" cy="3046095"/>
          </a:xfrm>
          <a:prstGeom prst="rect">
            <a:avLst/>
          </a:prstGeom>
          <a:noFill/>
          <a:extLst>
            <a:ext uri="{909E8E84-426E-40DD-AFC4-6F175D3DCCD1}">
              <a14:hiddenFill xmlns:a14="http://schemas.microsoft.com/office/drawing/2010/main">
                <a:solidFill>
                  <a:schemeClr val="accent4"/>
                </a:solidFill>
              </a14:hiddenFill>
            </a:ext>
          </a:extLst>
        </p:spPr>
        <p:txBody>
          <a:bodyPr wrap="square" rtlCol="0">
            <a:spAutoFit/>
          </a:bodyPr>
          <a:lstStyle/>
          <a:p>
            <a:pPr algn="l"/>
            <a:r>
              <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金字塔顶端的客户在哪里？</a:t>
            </a:r>
            <a:endPar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r>
              <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各个类别的客户怎么销售？</a:t>
            </a:r>
            <a:endParaRPr lang="en-US" altLang="zh-CN"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门店精准客户在哪？怎么营销？</a:t>
            </a:r>
            <a:endParaRPr lang="en-US" altLang="zh-CN"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什么样的场景是高价值消费场景？</a:t>
            </a:r>
            <a:endPar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该怎么挖掘高价值消费场景？</a:t>
            </a:r>
            <a:endPar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餐厅无人维护的客户资源怎么处理？</a:t>
            </a:r>
            <a:endParaRPr lang="zh-CN" altLang="en-US" sz="3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矩形 17"/>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21" name="文本框 210"/>
          <p:cNvSpPr txBox="1"/>
          <p:nvPr/>
        </p:nvSpPr>
        <p:spPr>
          <a:xfrm>
            <a:off x="8946515" y="367030"/>
            <a:ext cx="3242945" cy="460375"/>
          </a:xfrm>
          <a:prstGeom prst="rect">
            <a:avLst/>
          </a:prstGeom>
          <a:noFill/>
        </p:spPr>
        <p:txBody>
          <a:bodyPr wrap="square" lIns="91452" tIns="45726" rIns="91452" bIns="45726"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销售业绩提升运营分析</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6803" y="5717011"/>
            <a:ext cx="1982275" cy="1115029"/>
          </a:xfrm>
          <a:prstGeom prst="rect">
            <a:avLst/>
          </a:prstGeom>
        </p:spPr>
      </p:pic>
      <p:sp>
        <p:nvSpPr>
          <p:cNvPr id="5" name="等腰三角形 4"/>
          <p:cNvSpPr/>
          <p:nvPr/>
        </p:nvSpPr>
        <p:spPr>
          <a:xfrm>
            <a:off x="160020" y="1320800"/>
            <a:ext cx="4589145" cy="3427730"/>
          </a:xfrm>
          <a:prstGeom prst="triangle">
            <a:avLst/>
          </a:prstGeom>
          <a:gradFill>
            <a:gsLst>
              <a:gs pos="33000">
                <a:schemeClr val="accent2"/>
              </a:gs>
              <a:gs pos="93000">
                <a:srgbClr val="846C21">
                  <a:alpha val="93000"/>
                  <a:lumMod val="87000"/>
                  <a:lumOff val="13000"/>
                </a:srgbClr>
              </a:gs>
            </a:gsLst>
            <a:lin ang="5400000" scaled="0"/>
          </a:gra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w="28575">
                <a:solidFill>
                  <a:sysClr val="windowText" lastClr="000000"/>
                </a:solidFill>
              </a:ln>
            </a:endParaRPr>
          </a:p>
        </p:txBody>
      </p:sp>
      <p:sp>
        <p:nvSpPr>
          <p:cNvPr id="11" name="矩形 10"/>
          <p:cNvSpPr/>
          <p:nvPr/>
        </p:nvSpPr>
        <p:spPr>
          <a:xfrm flipV="1">
            <a:off x="1635760" y="2499360"/>
            <a:ext cx="1632585" cy="97155"/>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p>
            <a:pPr algn="ctr"/>
            <a:endParaRPr kumimoji="1" lang="zh-CN" altLang="en-US" sz="2400">
              <a:solidFill>
                <a:srgbClr val="180A81"/>
              </a:solidFill>
            </a:endParaRPr>
          </a:p>
        </p:txBody>
      </p:sp>
      <p:sp>
        <p:nvSpPr>
          <p:cNvPr id="12" name="矩形 11"/>
          <p:cNvSpPr/>
          <p:nvPr/>
        </p:nvSpPr>
        <p:spPr>
          <a:xfrm flipV="1">
            <a:off x="1037590" y="3400425"/>
            <a:ext cx="2865120" cy="76200"/>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p>
            <a:pPr algn="ctr"/>
            <a:endParaRPr kumimoji="1" lang="zh-CN" altLang="en-US" sz="2400">
              <a:solidFill>
                <a:srgbClr val="180A81"/>
              </a:solidFill>
            </a:endParaRPr>
          </a:p>
        </p:txBody>
      </p:sp>
      <p:sp>
        <p:nvSpPr>
          <p:cNvPr id="13" name="文本框 12"/>
          <p:cNvSpPr txBox="1"/>
          <p:nvPr/>
        </p:nvSpPr>
        <p:spPr>
          <a:xfrm>
            <a:off x="2177415" y="1854200"/>
            <a:ext cx="455930" cy="645160"/>
          </a:xfrm>
          <a:prstGeom prst="rect">
            <a:avLst/>
          </a:prstGeom>
          <a:noFill/>
        </p:spPr>
        <p:txBody>
          <a:bodyPr wrap="square" rtlCol="0">
            <a:spAutoFit/>
          </a:bodyPr>
          <a:p>
            <a:r>
              <a:rPr lang="en-US" altLang="zh-CN" sz="3600">
                <a:solidFill>
                  <a:schemeClr val="bg1"/>
                </a:solidFill>
              </a:rPr>
              <a:t>A</a:t>
            </a:r>
            <a:endParaRPr lang="en-US" altLang="zh-CN" sz="3600">
              <a:solidFill>
                <a:schemeClr val="bg1"/>
              </a:solidFill>
            </a:endParaRPr>
          </a:p>
        </p:txBody>
      </p:sp>
      <p:sp>
        <p:nvSpPr>
          <p:cNvPr id="14" name="文本框 13"/>
          <p:cNvSpPr txBox="1"/>
          <p:nvPr/>
        </p:nvSpPr>
        <p:spPr>
          <a:xfrm>
            <a:off x="2177415" y="2755900"/>
            <a:ext cx="455930" cy="645160"/>
          </a:xfrm>
          <a:prstGeom prst="rect">
            <a:avLst/>
          </a:prstGeom>
          <a:noFill/>
        </p:spPr>
        <p:txBody>
          <a:bodyPr wrap="square" rtlCol="0">
            <a:spAutoFit/>
          </a:bodyPr>
          <a:p>
            <a:r>
              <a:rPr lang="en-US" altLang="zh-CN" sz="3600">
                <a:solidFill>
                  <a:schemeClr val="bg1"/>
                </a:solidFill>
              </a:rPr>
              <a:t>B</a:t>
            </a:r>
            <a:endParaRPr lang="en-US" altLang="zh-CN" sz="3600">
              <a:solidFill>
                <a:schemeClr val="bg1"/>
              </a:solidFill>
            </a:endParaRPr>
          </a:p>
        </p:txBody>
      </p:sp>
      <p:sp>
        <p:nvSpPr>
          <p:cNvPr id="15" name="文本框 14"/>
          <p:cNvSpPr txBox="1"/>
          <p:nvPr/>
        </p:nvSpPr>
        <p:spPr>
          <a:xfrm>
            <a:off x="2177415" y="3963670"/>
            <a:ext cx="455930" cy="645160"/>
          </a:xfrm>
          <a:prstGeom prst="rect">
            <a:avLst/>
          </a:prstGeom>
          <a:noFill/>
        </p:spPr>
        <p:txBody>
          <a:bodyPr wrap="square" rtlCol="0">
            <a:spAutoFit/>
          </a:bodyPr>
          <a:p>
            <a:r>
              <a:rPr lang="en-US" altLang="zh-CN" sz="3600">
                <a:solidFill>
                  <a:schemeClr val="bg1"/>
                </a:solidFill>
              </a:rPr>
              <a:t>C</a:t>
            </a:r>
            <a:endParaRPr lang="en-US" altLang="zh-CN" sz="3600">
              <a:solidFill>
                <a:schemeClr val="bg1"/>
              </a:solidFill>
            </a:endParaRPr>
          </a:p>
        </p:txBody>
      </p:sp>
      <p:sp>
        <p:nvSpPr>
          <p:cNvPr id="16" name="文本框 15"/>
          <p:cNvSpPr txBox="1"/>
          <p:nvPr/>
        </p:nvSpPr>
        <p:spPr>
          <a:xfrm>
            <a:off x="177800" y="5212080"/>
            <a:ext cx="4584700" cy="583565"/>
          </a:xfrm>
          <a:prstGeom prst="rect">
            <a:avLst/>
          </a:prstGeom>
          <a:noFill/>
        </p:spPr>
        <p:txBody>
          <a:bodyPr wrap="square" rtlCol="0" anchor="t">
            <a:spAutoFit/>
          </a:bodyPr>
          <a:p>
            <a:pPr algn="dist"/>
            <a:r>
              <a:rPr lang="zh-CN" altLang="en-US" sz="3200" dirty="0">
                <a:solidFill>
                  <a:schemeClr val="bg1"/>
                </a:solidFill>
                <a:sym typeface="+mn-ea"/>
              </a:rPr>
              <a:t>我来帮你提升销售业绩</a:t>
            </a:r>
            <a:endParaRPr lang="zh-CN" altLang="en-US" sz="3200" dirty="0">
              <a:solidFill>
                <a:schemeClr val="bg1"/>
              </a:solidFill>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48"/>
          <p:cNvSpPr txBox="1"/>
          <p:nvPr/>
        </p:nvSpPr>
        <p:spPr>
          <a:xfrm>
            <a:off x="1793052" y="1080160"/>
            <a:ext cx="3885472" cy="1322070"/>
          </a:xfrm>
          <a:prstGeom prst="rect">
            <a:avLst/>
          </a:prstGeom>
          <a:noFill/>
        </p:spPr>
        <p:txBody>
          <a:bodyPr wrap="square" rtlCol="0">
            <a:spAutoFit/>
          </a:bodyPr>
          <a:lstStyle/>
          <a:p>
            <a:pPr algn="dist"/>
            <a:r>
              <a:rPr lang="en-US" altLang="zh-CN" sz="4000" b="1" dirty="0">
                <a:solidFill>
                  <a:schemeClr val="bg1"/>
                </a:solidFill>
                <a:latin typeface="微软雅黑" panose="020B0503020204020204" pitchFamily="34" charset="-122"/>
                <a:ea typeface="微软雅黑" panose="020B0503020204020204" pitchFamily="34" charset="-122"/>
              </a:rPr>
              <a:t>RFM</a:t>
            </a:r>
            <a:r>
              <a:rPr lang="zh-CN" altLang="en-US" sz="4000" b="1" dirty="0">
                <a:solidFill>
                  <a:schemeClr val="bg1"/>
                </a:solidFill>
                <a:latin typeface="微软雅黑" panose="020B0503020204020204" pitchFamily="34" charset="-122"/>
                <a:ea typeface="微软雅黑" panose="020B0503020204020204" pitchFamily="34" charset="-122"/>
              </a:rPr>
              <a:t>大数据模型动态算法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71" name="Straight Connector 13"/>
          <p:cNvCxnSpPr/>
          <p:nvPr/>
        </p:nvCxnSpPr>
        <p:spPr>
          <a:xfrm flipH="1">
            <a:off x="103697" y="6702445"/>
            <a:ext cx="1885" cy="0"/>
          </a:xfrm>
          <a:prstGeom prst="line">
            <a:avLst/>
          </a:prstGeom>
          <a:ln w="19050" cap="sq">
            <a:solidFill>
              <a:srgbClr val="F8D35E"/>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030720" y="4398010"/>
            <a:ext cx="4965700" cy="1568450"/>
          </a:xfrm>
          <a:prstGeom prst="rect">
            <a:avLst/>
          </a:prstGeom>
          <a:noFill/>
        </p:spPr>
        <p:txBody>
          <a:bodyPr wrap="square">
            <a:spAutoFit/>
          </a:bodyPr>
          <a:lstStyle/>
          <a:p>
            <a:r>
              <a:rPr lang="zh-CN" altLang="en-US" sz="2400" dirty="0">
                <a:solidFill>
                  <a:schemeClr val="bg1"/>
                </a:solidFill>
                <a:latin typeface="微软雅黑" panose="020B0503020204020204" pitchFamily="34" charset="-122"/>
              </a:rPr>
              <a:t>最近60天的客户：共 </a:t>
            </a:r>
            <a:r>
              <a:rPr lang="zh-CN" altLang="en-US" sz="2400" b="1" dirty="0">
                <a:solidFill>
                  <a:schemeClr val="bg1"/>
                </a:solidFill>
                <a:latin typeface="微软雅黑" panose="020B0503020204020204" pitchFamily="34" charset="-122"/>
              </a:rPr>
              <a:t>1570</a:t>
            </a:r>
            <a:r>
              <a:rPr lang="zh-CN" altLang="en-US" sz="2400" dirty="0">
                <a:solidFill>
                  <a:schemeClr val="bg1"/>
                </a:solidFill>
                <a:latin typeface="微软雅黑" panose="020B0503020204020204" pitchFamily="34" charset="-122"/>
              </a:rPr>
              <a:t> 人 </a:t>
            </a:r>
            <a:endParaRPr lang="zh-CN" altLang="en-US" sz="2400" dirty="0">
              <a:solidFill>
                <a:schemeClr val="bg1"/>
              </a:solidFill>
              <a:latin typeface="微软雅黑" panose="020B0503020204020204" pitchFamily="34" charset="-122"/>
            </a:endParaRPr>
          </a:p>
          <a:p>
            <a:r>
              <a:rPr lang="zh-CN" altLang="en-US" sz="2400" b="1" dirty="0">
                <a:solidFill>
                  <a:schemeClr val="bg1"/>
                </a:solidFill>
                <a:latin typeface="微软雅黑" panose="020B0503020204020204" pitchFamily="34" charset="-122"/>
              </a:rPr>
              <a:t>R： </a:t>
            </a:r>
            <a:r>
              <a:rPr lang="zh-CN" altLang="en-US" sz="2400" dirty="0">
                <a:solidFill>
                  <a:schemeClr val="bg1"/>
                </a:solidFill>
                <a:latin typeface="微软雅黑" panose="020B0503020204020204" pitchFamily="34" charset="-122"/>
              </a:rPr>
              <a:t>最近就餐时间均值：28.06天    </a:t>
            </a:r>
            <a:r>
              <a:rPr lang="zh-CN" altLang="en-US" sz="2400" b="1" dirty="0">
                <a:solidFill>
                  <a:schemeClr val="bg1"/>
                </a:solidFill>
                <a:latin typeface="微软雅黑" panose="020B0503020204020204" pitchFamily="34" charset="-122"/>
              </a:rPr>
              <a:t> </a:t>
            </a:r>
            <a:endParaRPr lang="zh-CN" altLang="en-US" sz="2400" b="1" dirty="0">
              <a:solidFill>
                <a:schemeClr val="bg1"/>
              </a:solidFill>
              <a:latin typeface="微软雅黑" panose="020B0503020204020204" pitchFamily="34" charset="-122"/>
            </a:endParaRPr>
          </a:p>
          <a:p>
            <a:r>
              <a:rPr lang="zh-CN" altLang="en-US" sz="2400" b="1" dirty="0">
                <a:solidFill>
                  <a:schemeClr val="bg1"/>
                </a:solidFill>
                <a:latin typeface="微软雅黑" panose="020B0503020204020204" pitchFamily="34" charset="-122"/>
              </a:rPr>
              <a:t>F： </a:t>
            </a:r>
            <a:r>
              <a:rPr lang="zh-CN" altLang="en-US" sz="2400" dirty="0">
                <a:solidFill>
                  <a:schemeClr val="bg1"/>
                </a:solidFill>
                <a:latin typeface="微软雅黑" panose="020B0503020204020204" pitchFamily="34" charset="-122"/>
              </a:rPr>
              <a:t>订单频率均值：1.51单     </a:t>
            </a:r>
            <a:endParaRPr lang="zh-CN" altLang="en-US" sz="2400" dirty="0">
              <a:solidFill>
                <a:schemeClr val="bg1"/>
              </a:solidFill>
              <a:latin typeface="微软雅黑" panose="020B0503020204020204" pitchFamily="34" charset="-122"/>
            </a:endParaRPr>
          </a:p>
          <a:p>
            <a:r>
              <a:rPr lang="zh-CN" altLang="en-US" sz="2400" b="1" dirty="0">
                <a:solidFill>
                  <a:schemeClr val="bg1"/>
                </a:solidFill>
                <a:latin typeface="微软雅黑" panose="020B0503020204020204" pitchFamily="34" charset="-122"/>
              </a:rPr>
              <a:t>M：</a:t>
            </a:r>
            <a:r>
              <a:rPr lang="zh-CN" altLang="en-US" sz="2400" dirty="0">
                <a:solidFill>
                  <a:schemeClr val="bg1"/>
                </a:solidFill>
                <a:latin typeface="微软雅黑" panose="020B0503020204020204" pitchFamily="34" charset="-122"/>
              </a:rPr>
              <a:t>人均消费：186.18元</a:t>
            </a:r>
            <a:endParaRPr lang="zh-CN" altLang="en-US" sz="2400" dirty="0">
              <a:solidFill>
                <a:schemeClr val="bg1"/>
              </a:solidFill>
              <a:latin typeface="微软雅黑" panose="020B0503020204020204" pitchFamily="34" charset="-122"/>
            </a:endParaRPr>
          </a:p>
        </p:txBody>
      </p:sp>
      <p:sp>
        <p:nvSpPr>
          <p:cNvPr id="14" name="矩形 13"/>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16" name="矩形 15"/>
          <p:cNvSpPr/>
          <p:nvPr/>
        </p:nvSpPr>
        <p:spPr>
          <a:xfrm>
            <a:off x="7709535" y="424815"/>
            <a:ext cx="4456430" cy="460375"/>
          </a:xfrm>
          <a:prstGeom prst="rect">
            <a:avLst/>
          </a:prstGeom>
        </p:spPr>
        <p:txBody>
          <a:bodyPr wrap="square" lIns="91452" tIns="45726" rIns="91452" bIns="45726">
            <a:spAutoFit/>
          </a:bodyPr>
          <a:lstStyle/>
          <a:p>
            <a:r>
              <a:rPr kumimoji="1" lang="zh-CN" altLang="en-US" sz="2400" b="1" dirty="0">
                <a:solidFill>
                  <a:srgbClr val="FFFFFF"/>
                </a:solidFill>
                <a:latin typeface="Heiti SC Light"/>
                <a:ea typeface="Heiti SC Light"/>
                <a:cs typeface="Heiti SC Light"/>
              </a:rPr>
              <a:t>高价值客户筛选：数据支撑服务</a:t>
            </a:r>
            <a:endParaRPr kumimoji="1" lang="zh-CN" altLang="en-US" sz="2400" b="1" dirty="0">
              <a:solidFill>
                <a:srgbClr val="FFFFFF"/>
              </a:solidFill>
              <a:latin typeface="Heiti SC Light"/>
              <a:ea typeface="Heiti SC Light"/>
              <a:cs typeface="Heiti SC Light"/>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3420" y="5742971"/>
            <a:ext cx="1982275" cy="1115029"/>
          </a:xfrm>
          <a:prstGeom prst="rect">
            <a:avLst/>
          </a:prstGeom>
        </p:spPr>
      </p:pic>
      <p:grpSp>
        <p:nvGrpSpPr>
          <p:cNvPr id="5" name="组合 4"/>
          <p:cNvGrpSpPr/>
          <p:nvPr/>
        </p:nvGrpSpPr>
        <p:grpSpPr>
          <a:xfrm>
            <a:off x="6931660" y="1732942"/>
            <a:ext cx="5234305" cy="1759018"/>
            <a:chOff x="9124" y="2104"/>
            <a:chExt cx="9478" cy="3140"/>
          </a:xfrm>
        </p:grpSpPr>
        <p:sp>
          <p:nvSpPr>
            <p:cNvPr id="1048734" name="上箭头标注 2"/>
            <p:cNvSpPr/>
            <p:nvPr/>
          </p:nvSpPr>
          <p:spPr>
            <a:xfrm>
              <a:off x="9302" y="3092"/>
              <a:ext cx="8993" cy="2152"/>
            </a:xfrm>
            <a:prstGeom prst="upArrowCallout">
              <a:avLst>
                <a:gd name="adj1" fmla="val 28098"/>
                <a:gd name="adj2" fmla="val 29793"/>
                <a:gd name="adj3" fmla="val 14661"/>
                <a:gd name="adj4" fmla="val 64977"/>
              </a:avLst>
            </a:prstGeom>
            <a:solidFill>
              <a:srgbClr val="1B1E3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rPr>
                <a:t>R:</a:t>
              </a:r>
              <a:r>
                <a:rPr lang="zh-CN" altLang="en-US"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rPr>
                <a:t>最近就餐 短  </a:t>
              </a:r>
              <a:r>
                <a:rPr lang="en-US" altLang="zh-CN"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rPr>
                <a:t>F:</a:t>
              </a:r>
              <a:r>
                <a:rPr lang="zh-CN" altLang="en-US"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rPr>
                <a:t>就餐次数 多  </a:t>
              </a:r>
              <a:r>
                <a:rPr lang="en-US" altLang="zh-CN"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rPr>
                <a:t>M:</a:t>
              </a:r>
              <a:r>
                <a:rPr lang="zh-CN" altLang="en-US"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rPr>
                <a:t> 人均消费 高 </a:t>
              </a:r>
              <a:endParaRPr lang="zh-CN" altLang="en-US" b="1" dirty="0">
                <a:gradFill>
                  <a:gsLst>
                    <a:gs pos="0">
                      <a:srgbClr val="D5A356"/>
                    </a:gs>
                    <a:gs pos="100000">
                      <a:srgbClr val="EFCF78"/>
                    </a:gs>
                  </a:gsLst>
                  <a:lin ang="0" scaled="1"/>
                </a:gra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048735" name="文本框 18"/>
            <p:cNvSpPr txBox="1"/>
            <p:nvPr/>
          </p:nvSpPr>
          <p:spPr>
            <a:xfrm>
              <a:off x="9124" y="2104"/>
              <a:ext cx="9478" cy="877"/>
            </a:xfrm>
            <a:prstGeom prst="rect">
              <a:avLst/>
            </a:prstGeom>
            <a:noFill/>
          </p:spPr>
          <p:txBody>
            <a:bodyPr wrap="square" rtlCol="0">
              <a:spAutoFit/>
              <a:scene3d>
                <a:camera prst="orthographicFront"/>
                <a:lightRig rig="threePt" dir="t"/>
              </a:scene3d>
              <a:sp3d contourW="12700"/>
            </a:bodyPr>
            <a:p>
              <a:r>
                <a:rPr lang="zh-CN" altLang="en-US" sz="2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近期高频高消客户 </a:t>
              </a:r>
              <a:r>
                <a:rPr lang="en-US" altLang="zh-CN" sz="2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6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高价值客户</a:t>
              </a:r>
              <a:endParaRPr lang="zh-CN" altLang="en-US" sz="2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sp>
        <p:nvSpPr>
          <p:cNvPr id="2" name="文本框 1"/>
          <p:cNvSpPr txBox="1"/>
          <p:nvPr/>
        </p:nvSpPr>
        <p:spPr>
          <a:xfrm>
            <a:off x="7030720" y="3567430"/>
            <a:ext cx="4965065" cy="706755"/>
          </a:xfrm>
          <a:prstGeom prst="rect">
            <a:avLst/>
          </a:prstGeom>
          <a:solidFill>
            <a:schemeClr val="accent4"/>
          </a:solidFill>
        </p:spPr>
        <p:txBody>
          <a:bodyPr wrap="square" rtlCol="0">
            <a:spAutoFit/>
          </a:bodyPr>
          <a:p>
            <a:pPr algn="dist"/>
            <a:r>
              <a:rPr lang="zh-CN" altLang="en-US" sz="4000" b="1" dirty="0">
                <a:solidFill>
                  <a:schemeClr val="bg1"/>
                </a:solidFill>
                <a:latin typeface="微软雅黑" panose="020B0503020204020204" pitchFamily="34" charset="-122"/>
                <a:ea typeface="微软雅黑" panose="020B0503020204020204" pitchFamily="34" charset="-122"/>
              </a:rPr>
              <a:t>持续优化客户结构</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2097189" name="图片 1"/>
          <p:cNvPicPr>
            <a:picLocks noChangeAspect="1"/>
          </p:cNvPicPr>
          <p:nvPr/>
        </p:nvPicPr>
        <p:blipFill>
          <a:blip r:embed="rId3"/>
          <a:stretch>
            <a:fillRect/>
          </a:stretch>
        </p:blipFill>
        <p:spPr>
          <a:xfrm>
            <a:off x="105410" y="2402840"/>
            <a:ext cx="6828790" cy="4455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grpSp>
        <p:nvGrpSpPr>
          <p:cNvPr id="17" name="组合 16"/>
          <p:cNvGrpSpPr/>
          <p:nvPr/>
        </p:nvGrpSpPr>
        <p:grpSpPr>
          <a:xfrm>
            <a:off x="7839075" y="2283332"/>
            <a:ext cx="3889998" cy="4523105"/>
            <a:chOff x="4186161" y="3803611"/>
            <a:chExt cx="3729562" cy="4020641"/>
          </a:xfrm>
        </p:grpSpPr>
        <p:sp>
          <p:nvSpPr>
            <p:cNvPr id="21" name="Rectangle 52"/>
            <p:cNvSpPr/>
            <p:nvPr>
              <p:custDataLst>
                <p:tags r:id="rId2"/>
              </p:custDataLst>
            </p:nvPr>
          </p:nvSpPr>
          <p:spPr>
            <a:xfrm>
              <a:off x="4186161" y="3803611"/>
              <a:ext cx="3729562" cy="4020641"/>
            </a:xfrm>
            <a:prstGeom prst="rect">
              <a:avLst/>
            </a:prstGeom>
          </p:spPr>
          <p:txBody>
            <a:bodyPr wrap="square">
              <a:spAutoFit/>
            </a:bodyPr>
            <a:p>
              <a:pPr algn="just">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将高价值、高毛利的菜品优先推荐给能接受高消费的客户，满足这类顾客对面子和档次的需求，提升营业额。</a:t>
              </a:r>
              <a:endParaRPr lang="zh-CN" altLang="en-US" sz="24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将储值，优惠活动优先推荐给低消费，高频率的客户，进一步提升客户粘性，提升业绩。</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AutoShape 127"/>
            <p:cNvSpPr/>
            <p:nvPr>
              <p:custDataLst>
                <p:tags r:id="rId3"/>
              </p:custDataLst>
            </p:nvPr>
          </p:nvSpPr>
          <p:spPr bwMode="auto">
            <a:xfrm>
              <a:off x="6049935" y="4562041"/>
              <a:ext cx="113505" cy="1126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28575" tIns="28575" rIns="28575" bIns="28575" anchor="ctr"/>
            <a:p>
              <a:pPr defTabSz="342900"/>
              <a:endParaRPr lang="en-US" sz="2250">
                <a:effectLst>
                  <a:outerShdw blurRad="38100" dist="38100" dir="2700000" algn="tl">
                    <a:srgbClr val="000000"/>
                  </a:outerShdw>
                </a:effectLst>
                <a:cs typeface="+mn-ea"/>
                <a:sym typeface="+mn-lt"/>
              </a:endParaRPr>
            </a:p>
          </p:txBody>
        </p:sp>
      </p:grpSp>
      <p:sp>
        <p:nvSpPr>
          <p:cNvPr id="7" name="文本框 6"/>
          <p:cNvSpPr txBox="1"/>
          <p:nvPr/>
        </p:nvSpPr>
        <p:spPr>
          <a:xfrm>
            <a:off x="9081770" y="367030"/>
            <a:ext cx="3013075" cy="460375"/>
          </a:xfrm>
          <a:prstGeom prst="rect">
            <a:avLst/>
          </a:prstGeom>
          <a:noFill/>
        </p:spPr>
        <p:txBody>
          <a:bodyPr wrap="none" rtlCol="0" anchor="t">
            <a:spAutoFit/>
          </a:bodyPr>
          <a:p>
            <a:r>
              <a:rPr lang="en-US" altLang="zh-CN" sz="2400" b="1" dirty="0">
                <a:solidFill>
                  <a:schemeClr val="bg1"/>
                </a:solidFill>
                <a:latin typeface="微软雅黑" panose="020B0503020204020204" pitchFamily="34" charset="-122"/>
                <a:ea typeface="微软雅黑" panose="020B0503020204020204" pitchFamily="34" charset="-122"/>
                <a:sym typeface="+mn-ea"/>
              </a:rPr>
              <a:t>RFM</a:t>
            </a:r>
            <a:r>
              <a:rPr lang="zh-CN" altLang="en-US" sz="2400" b="1" dirty="0">
                <a:solidFill>
                  <a:schemeClr val="bg1"/>
                </a:solidFill>
                <a:latin typeface="微软雅黑" panose="020B0503020204020204" pitchFamily="34" charset="-122"/>
                <a:ea typeface="微软雅黑" panose="020B0503020204020204" pitchFamily="34" charset="-122"/>
                <a:sym typeface="+mn-ea"/>
              </a:rPr>
              <a:t>大数据模型应用</a:t>
            </a:r>
            <a:endParaRPr lang="zh-CN" altLang="en-US" sz="2400" b="1" dirty="0">
              <a:solidFill>
                <a:schemeClr val="bg1"/>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1016635" y="1223645"/>
            <a:ext cx="3785235" cy="1198880"/>
          </a:xfrm>
          <a:prstGeom prst="rect">
            <a:avLst/>
          </a:prstGeom>
          <a:noFill/>
        </p:spPr>
        <p:txBody>
          <a:bodyPr wrap="square" rtlCol="0" anchor="t">
            <a:spAutoFit/>
          </a:bodyPr>
          <a:p>
            <a:r>
              <a:rPr lang="zh-CN" altLang="en-US" sz="3600" b="1" kern="0" dirty="0">
                <a:solidFill>
                  <a:schemeClr val="bg1"/>
                </a:solidFill>
                <a:sym typeface="+mn-ea"/>
              </a:rPr>
              <a:t>明星菜品卖给谁？</a:t>
            </a:r>
            <a:endParaRPr lang="zh-CN" altLang="en-US" sz="3600" b="1" kern="0" dirty="0">
              <a:solidFill>
                <a:schemeClr val="bg1"/>
              </a:solidFill>
              <a:sym typeface="+mn-ea"/>
            </a:endParaRPr>
          </a:p>
          <a:p>
            <a:r>
              <a:rPr lang="zh-CN" altLang="en-US" sz="3600" b="1" kern="0" dirty="0">
                <a:solidFill>
                  <a:schemeClr val="bg1"/>
                </a:solidFill>
                <a:sym typeface="+mn-ea"/>
              </a:rPr>
              <a:t>储值卡推荐给谁？</a:t>
            </a:r>
            <a:endParaRPr lang="zh-CN" altLang="en-US" sz="3600" b="1" kern="0" dirty="0">
              <a:solidFill>
                <a:schemeClr val="bg1"/>
              </a:solidFill>
              <a:sym typeface="+mn-ea"/>
            </a:endParaRPr>
          </a:p>
        </p:txBody>
      </p:sp>
      <p:sp>
        <p:nvSpPr>
          <p:cNvPr id="42" name="Shape 23133"/>
          <p:cNvSpPr/>
          <p:nvPr/>
        </p:nvSpPr>
        <p:spPr>
          <a:xfrm>
            <a:off x="636517" y="1372283"/>
            <a:ext cx="442190" cy="368327"/>
          </a:xfrm>
          <a:custGeom>
            <a:avLst/>
            <a:gdLst/>
            <a:ahLst/>
            <a:cxnLst>
              <a:cxn ang="0">
                <a:pos x="wd2" y="hd2"/>
              </a:cxn>
              <a:cxn ang="5400000">
                <a:pos x="wd2" y="hd2"/>
              </a:cxn>
              <a:cxn ang="10800000">
                <a:pos x="wd2" y="hd2"/>
              </a:cxn>
              <a:cxn ang="16200000">
                <a:pos x="wd2" y="hd2"/>
              </a:cxn>
            </a:cxnLst>
            <a:rect l="0" t="0" r="r" b="b"/>
            <a:pathLst>
              <a:path w="21504" h="21525" extrusionOk="0">
                <a:moveTo>
                  <a:pt x="9827" y="3"/>
                </a:moveTo>
                <a:cubicBezTo>
                  <a:pt x="9072" y="3"/>
                  <a:pt x="8464" y="769"/>
                  <a:pt x="8464" y="1720"/>
                </a:cubicBezTo>
                <a:cubicBezTo>
                  <a:pt x="8464" y="2350"/>
                  <a:pt x="8736" y="2898"/>
                  <a:pt x="9138" y="3200"/>
                </a:cubicBezTo>
                <a:lnTo>
                  <a:pt x="9767" y="5475"/>
                </a:lnTo>
                <a:cubicBezTo>
                  <a:pt x="6215" y="6082"/>
                  <a:pt x="3281" y="9714"/>
                  <a:pt x="3281" y="13822"/>
                </a:cubicBezTo>
                <a:cubicBezTo>
                  <a:pt x="3281" y="14492"/>
                  <a:pt x="3357" y="15189"/>
                  <a:pt x="3491" y="15817"/>
                </a:cubicBezTo>
                <a:cubicBezTo>
                  <a:pt x="3539" y="16046"/>
                  <a:pt x="3684" y="16204"/>
                  <a:pt x="3850" y="16204"/>
                </a:cubicBezTo>
                <a:lnTo>
                  <a:pt x="5558" y="16204"/>
                </a:lnTo>
                <a:lnTo>
                  <a:pt x="5558" y="17727"/>
                </a:lnTo>
                <a:lnTo>
                  <a:pt x="4389" y="17727"/>
                </a:lnTo>
                <a:cubicBezTo>
                  <a:pt x="3554" y="17727"/>
                  <a:pt x="2877" y="18591"/>
                  <a:pt x="2877" y="19637"/>
                </a:cubicBezTo>
                <a:lnTo>
                  <a:pt x="2877" y="20302"/>
                </a:lnTo>
                <a:cubicBezTo>
                  <a:pt x="2877" y="20985"/>
                  <a:pt x="3379" y="21525"/>
                  <a:pt x="4015" y="21525"/>
                </a:cubicBezTo>
                <a:lnTo>
                  <a:pt x="17556" y="21525"/>
                </a:lnTo>
                <a:cubicBezTo>
                  <a:pt x="18192" y="21525"/>
                  <a:pt x="18694" y="20985"/>
                  <a:pt x="18694" y="20302"/>
                </a:cubicBezTo>
                <a:lnTo>
                  <a:pt x="18694" y="19637"/>
                </a:lnTo>
                <a:cubicBezTo>
                  <a:pt x="18694" y="18591"/>
                  <a:pt x="18016" y="17727"/>
                  <a:pt x="17182" y="17727"/>
                </a:cubicBezTo>
                <a:lnTo>
                  <a:pt x="15788" y="17727"/>
                </a:lnTo>
                <a:lnTo>
                  <a:pt x="15788" y="16204"/>
                </a:lnTo>
                <a:lnTo>
                  <a:pt x="17736" y="16204"/>
                </a:lnTo>
                <a:cubicBezTo>
                  <a:pt x="17902" y="16204"/>
                  <a:pt x="18045" y="16043"/>
                  <a:pt x="18095" y="15817"/>
                </a:cubicBezTo>
                <a:cubicBezTo>
                  <a:pt x="18245" y="15151"/>
                  <a:pt x="18305" y="14495"/>
                  <a:pt x="18305" y="13822"/>
                </a:cubicBezTo>
                <a:cubicBezTo>
                  <a:pt x="18305" y="9473"/>
                  <a:pt x="15528" y="5995"/>
                  <a:pt x="11804" y="5453"/>
                </a:cubicBezTo>
                <a:lnTo>
                  <a:pt x="12418" y="3222"/>
                </a:lnTo>
                <a:cubicBezTo>
                  <a:pt x="12836" y="2926"/>
                  <a:pt x="13122" y="2364"/>
                  <a:pt x="13122" y="1720"/>
                </a:cubicBezTo>
                <a:cubicBezTo>
                  <a:pt x="13122" y="769"/>
                  <a:pt x="12514" y="3"/>
                  <a:pt x="11759" y="3"/>
                </a:cubicBezTo>
                <a:lnTo>
                  <a:pt x="9827" y="3"/>
                </a:lnTo>
                <a:close/>
                <a:moveTo>
                  <a:pt x="3026" y="110"/>
                </a:moveTo>
                <a:cubicBezTo>
                  <a:pt x="2862" y="296"/>
                  <a:pt x="2822" y="647"/>
                  <a:pt x="2951" y="883"/>
                </a:cubicBezTo>
                <a:cubicBezTo>
                  <a:pt x="2951" y="883"/>
                  <a:pt x="4959" y="4509"/>
                  <a:pt x="4959" y="4509"/>
                </a:cubicBezTo>
                <a:cubicBezTo>
                  <a:pt x="5033" y="4644"/>
                  <a:pt x="5147" y="4724"/>
                  <a:pt x="5258" y="4724"/>
                </a:cubicBezTo>
                <a:cubicBezTo>
                  <a:pt x="5342" y="4724"/>
                  <a:pt x="5430" y="4673"/>
                  <a:pt x="5498" y="4595"/>
                </a:cubicBezTo>
                <a:cubicBezTo>
                  <a:pt x="5663" y="4411"/>
                  <a:pt x="5687" y="4081"/>
                  <a:pt x="5558" y="3844"/>
                </a:cubicBezTo>
                <a:lnTo>
                  <a:pt x="3551" y="218"/>
                </a:lnTo>
                <a:cubicBezTo>
                  <a:pt x="3421" y="-19"/>
                  <a:pt x="3191" y="-75"/>
                  <a:pt x="3026" y="110"/>
                </a:cubicBezTo>
                <a:close/>
                <a:moveTo>
                  <a:pt x="18365" y="110"/>
                </a:moveTo>
                <a:cubicBezTo>
                  <a:pt x="18196" y="-69"/>
                  <a:pt x="17952" y="-21"/>
                  <a:pt x="17826" y="218"/>
                </a:cubicBezTo>
                <a:lnTo>
                  <a:pt x="15893" y="3930"/>
                </a:lnTo>
                <a:cubicBezTo>
                  <a:pt x="15768" y="4169"/>
                  <a:pt x="15802" y="4503"/>
                  <a:pt x="15968" y="4681"/>
                </a:cubicBezTo>
                <a:cubicBezTo>
                  <a:pt x="16037" y="4755"/>
                  <a:pt x="16115" y="4788"/>
                  <a:pt x="16193" y="4788"/>
                </a:cubicBezTo>
                <a:cubicBezTo>
                  <a:pt x="16309" y="4788"/>
                  <a:pt x="16432" y="4716"/>
                  <a:pt x="16507" y="4574"/>
                </a:cubicBezTo>
                <a:lnTo>
                  <a:pt x="18440" y="861"/>
                </a:lnTo>
                <a:cubicBezTo>
                  <a:pt x="18566" y="623"/>
                  <a:pt x="18531" y="291"/>
                  <a:pt x="18365" y="110"/>
                </a:cubicBezTo>
                <a:close/>
                <a:moveTo>
                  <a:pt x="9827" y="1097"/>
                </a:moveTo>
                <a:lnTo>
                  <a:pt x="11759" y="1097"/>
                </a:lnTo>
                <a:cubicBezTo>
                  <a:pt x="12091" y="1097"/>
                  <a:pt x="12358" y="1373"/>
                  <a:pt x="12358" y="1720"/>
                </a:cubicBezTo>
                <a:cubicBezTo>
                  <a:pt x="12358" y="2067"/>
                  <a:pt x="12091" y="2363"/>
                  <a:pt x="11759" y="2363"/>
                </a:cubicBezTo>
                <a:lnTo>
                  <a:pt x="9827" y="2363"/>
                </a:lnTo>
                <a:cubicBezTo>
                  <a:pt x="9494" y="2363"/>
                  <a:pt x="9213" y="2067"/>
                  <a:pt x="9213" y="1720"/>
                </a:cubicBezTo>
                <a:cubicBezTo>
                  <a:pt x="9213" y="1373"/>
                  <a:pt x="9494" y="1097"/>
                  <a:pt x="9827" y="1097"/>
                </a:cubicBezTo>
                <a:close/>
                <a:moveTo>
                  <a:pt x="10022" y="3458"/>
                </a:moveTo>
                <a:lnTo>
                  <a:pt x="11534" y="3458"/>
                </a:lnTo>
                <a:lnTo>
                  <a:pt x="11010" y="5389"/>
                </a:lnTo>
                <a:cubicBezTo>
                  <a:pt x="10938" y="5387"/>
                  <a:pt x="10858" y="5367"/>
                  <a:pt x="10785" y="5367"/>
                </a:cubicBezTo>
                <a:cubicBezTo>
                  <a:pt x="10704" y="5367"/>
                  <a:pt x="10625" y="5386"/>
                  <a:pt x="10546" y="5389"/>
                </a:cubicBezTo>
                <a:cubicBezTo>
                  <a:pt x="10546" y="5389"/>
                  <a:pt x="10022" y="3458"/>
                  <a:pt x="10022" y="3458"/>
                </a:cubicBezTo>
                <a:close/>
                <a:moveTo>
                  <a:pt x="600" y="4230"/>
                </a:moveTo>
                <a:cubicBezTo>
                  <a:pt x="431" y="4053"/>
                  <a:pt x="202" y="4096"/>
                  <a:pt x="75" y="4338"/>
                </a:cubicBezTo>
                <a:cubicBezTo>
                  <a:pt x="-50" y="4576"/>
                  <a:pt x="-16" y="4930"/>
                  <a:pt x="150" y="5110"/>
                </a:cubicBezTo>
                <a:lnTo>
                  <a:pt x="2742" y="7878"/>
                </a:lnTo>
                <a:cubicBezTo>
                  <a:pt x="2808" y="7951"/>
                  <a:pt x="2886" y="7985"/>
                  <a:pt x="2966" y="7985"/>
                </a:cubicBezTo>
                <a:cubicBezTo>
                  <a:pt x="3082" y="7985"/>
                  <a:pt x="3192" y="7913"/>
                  <a:pt x="3266" y="7771"/>
                </a:cubicBezTo>
                <a:cubicBezTo>
                  <a:pt x="3392" y="7529"/>
                  <a:pt x="3357" y="7178"/>
                  <a:pt x="3191" y="6998"/>
                </a:cubicBezTo>
                <a:lnTo>
                  <a:pt x="600" y="4230"/>
                </a:lnTo>
                <a:close/>
                <a:moveTo>
                  <a:pt x="20896" y="4230"/>
                </a:moveTo>
                <a:lnTo>
                  <a:pt x="18365" y="7106"/>
                </a:lnTo>
                <a:cubicBezTo>
                  <a:pt x="18200" y="7291"/>
                  <a:pt x="18161" y="7644"/>
                  <a:pt x="18290" y="7878"/>
                </a:cubicBezTo>
                <a:cubicBezTo>
                  <a:pt x="18366" y="8015"/>
                  <a:pt x="18479" y="8071"/>
                  <a:pt x="18590" y="8071"/>
                </a:cubicBezTo>
                <a:cubicBezTo>
                  <a:pt x="18673" y="8071"/>
                  <a:pt x="18761" y="8045"/>
                  <a:pt x="18829" y="7964"/>
                </a:cubicBezTo>
                <a:lnTo>
                  <a:pt x="21361" y="5089"/>
                </a:lnTo>
                <a:cubicBezTo>
                  <a:pt x="21525" y="4903"/>
                  <a:pt x="21550" y="4574"/>
                  <a:pt x="21421" y="4338"/>
                </a:cubicBezTo>
                <a:cubicBezTo>
                  <a:pt x="21291" y="4105"/>
                  <a:pt x="21061" y="4042"/>
                  <a:pt x="20896" y="4230"/>
                </a:cubicBezTo>
                <a:close/>
                <a:moveTo>
                  <a:pt x="10785" y="6462"/>
                </a:moveTo>
                <a:cubicBezTo>
                  <a:pt x="14579" y="6462"/>
                  <a:pt x="17556" y="9692"/>
                  <a:pt x="17556" y="13822"/>
                </a:cubicBezTo>
                <a:cubicBezTo>
                  <a:pt x="17556" y="14079"/>
                  <a:pt x="17537" y="14324"/>
                  <a:pt x="17511" y="14573"/>
                </a:cubicBezTo>
                <a:cubicBezTo>
                  <a:pt x="17481" y="14866"/>
                  <a:pt x="17271" y="15109"/>
                  <a:pt x="17062" y="15109"/>
                </a:cubicBezTo>
                <a:lnTo>
                  <a:pt x="4524" y="15109"/>
                </a:lnTo>
                <a:cubicBezTo>
                  <a:pt x="4315" y="15109"/>
                  <a:pt x="4102" y="14871"/>
                  <a:pt x="4075" y="14573"/>
                </a:cubicBezTo>
                <a:cubicBezTo>
                  <a:pt x="4053" y="14326"/>
                  <a:pt x="4045" y="14072"/>
                  <a:pt x="4045" y="13822"/>
                </a:cubicBezTo>
                <a:cubicBezTo>
                  <a:pt x="4045" y="9898"/>
                  <a:pt x="7191" y="6462"/>
                  <a:pt x="10785" y="6462"/>
                </a:cubicBezTo>
                <a:close/>
                <a:moveTo>
                  <a:pt x="10471" y="7556"/>
                </a:moveTo>
                <a:cubicBezTo>
                  <a:pt x="6424" y="8224"/>
                  <a:pt x="5332" y="13122"/>
                  <a:pt x="5288" y="13328"/>
                </a:cubicBezTo>
                <a:cubicBezTo>
                  <a:pt x="5225" y="13615"/>
                  <a:pt x="5343" y="13928"/>
                  <a:pt x="5543" y="14015"/>
                </a:cubicBezTo>
                <a:cubicBezTo>
                  <a:pt x="5580" y="14033"/>
                  <a:pt x="5612" y="14036"/>
                  <a:pt x="5648" y="14036"/>
                </a:cubicBezTo>
                <a:cubicBezTo>
                  <a:pt x="5810" y="14036"/>
                  <a:pt x="5957" y="13883"/>
                  <a:pt x="6007" y="13650"/>
                </a:cubicBezTo>
                <a:cubicBezTo>
                  <a:pt x="6016" y="13605"/>
                  <a:pt x="7000" y="9218"/>
                  <a:pt x="10561" y="8629"/>
                </a:cubicBezTo>
                <a:cubicBezTo>
                  <a:pt x="10768" y="8595"/>
                  <a:pt x="10915" y="8325"/>
                  <a:pt x="10890" y="8028"/>
                </a:cubicBezTo>
                <a:cubicBezTo>
                  <a:pt x="10866" y="7731"/>
                  <a:pt x="10678" y="7521"/>
                  <a:pt x="10471" y="7556"/>
                </a:cubicBezTo>
                <a:close/>
                <a:moveTo>
                  <a:pt x="6307" y="16204"/>
                </a:moveTo>
                <a:lnTo>
                  <a:pt x="15025" y="16204"/>
                </a:lnTo>
                <a:lnTo>
                  <a:pt x="15025" y="17727"/>
                </a:lnTo>
                <a:lnTo>
                  <a:pt x="6307" y="17727"/>
                </a:lnTo>
                <a:cubicBezTo>
                  <a:pt x="6307" y="17727"/>
                  <a:pt x="6307" y="16204"/>
                  <a:pt x="6307" y="16204"/>
                </a:cubicBezTo>
                <a:close/>
                <a:moveTo>
                  <a:pt x="4389" y="18821"/>
                </a:moveTo>
                <a:lnTo>
                  <a:pt x="17182" y="18821"/>
                </a:lnTo>
                <a:cubicBezTo>
                  <a:pt x="17592" y="18821"/>
                  <a:pt x="17930" y="19194"/>
                  <a:pt x="17930" y="19637"/>
                </a:cubicBezTo>
                <a:lnTo>
                  <a:pt x="17945" y="20259"/>
                </a:lnTo>
                <a:cubicBezTo>
                  <a:pt x="17925" y="20305"/>
                  <a:pt x="17793" y="20452"/>
                  <a:pt x="17556" y="20452"/>
                </a:cubicBezTo>
                <a:lnTo>
                  <a:pt x="4015" y="20452"/>
                </a:lnTo>
                <a:cubicBezTo>
                  <a:pt x="3779" y="20452"/>
                  <a:pt x="3653" y="20305"/>
                  <a:pt x="3640" y="20302"/>
                </a:cubicBezTo>
                <a:lnTo>
                  <a:pt x="3640" y="19637"/>
                </a:lnTo>
                <a:cubicBezTo>
                  <a:pt x="3640" y="19194"/>
                  <a:pt x="3979" y="18821"/>
                  <a:pt x="4389" y="18821"/>
                </a:cubicBezTo>
                <a:close/>
              </a:path>
            </a:pathLst>
          </a:custGeom>
          <a:solidFill>
            <a:schemeClr val="bg1"/>
          </a:solidFill>
          <a:ln w="12700">
            <a:miter lim="400000"/>
          </a:ln>
        </p:spPr>
        <p:txBody>
          <a:bodyPr lIns="14288" tIns="14288" rIns="14288" bIns="14288" anchor="ctr"/>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pic>
        <p:nvPicPr>
          <p:cNvPr id="9" name="图片 8"/>
          <p:cNvPicPr>
            <a:picLocks noChangeAspect="1"/>
          </p:cNvPicPr>
          <p:nvPr/>
        </p:nvPicPr>
        <p:blipFill>
          <a:blip r:embed="rId4"/>
          <a:stretch>
            <a:fillRect/>
          </a:stretch>
        </p:blipFill>
        <p:spPr>
          <a:xfrm>
            <a:off x="24130" y="2582545"/>
            <a:ext cx="7423785" cy="42240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sp>
        <p:nvSpPr>
          <p:cNvPr id="7" name="文本框 6"/>
          <p:cNvSpPr txBox="1"/>
          <p:nvPr/>
        </p:nvSpPr>
        <p:spPr>
          <a:xfrm>
            <a:off x="9081770" y="367030"/>
            <a:ext cx="3013075" cy="460375"/>
          </a:xfrm>
          <a:prstGeom prst="rect">
            <a:avLst/>
          </a:prstGeom>
          <a:noFill/>
        </p:spPr>
        <p:txBody>
          <a:bodyPr wrap="none" rtlCol="0" anchor="t">
            <a:spAutoFit/>
          </a:bodyPr>
          <a:p>
            <a:r>
              <a:rPr lang="en-US" altLang="zh-CN" sz="2400" b="1" dirty="0">
                <a:solidFill>
                  <a:schemeClr val="bg1"/>
                </a:solidFill>
                <a:latin typeface="微软雅黑" panose="020B0503020204020204" pitchFamily="34" charset="-122"/>
                <a:ea typeface="微软雅黑" panose="020B0503020204020204" pitchFamily="34" charset="-122"/>
                <a:sym typeface="+mn-ea"/>
              </a:rPr>
              <a:t>RFM</a:t>
            </a:r>
            <a:r>
              <a:rPr lang="zh-CN" altLang="en-US" sz="2400" b="1" dirty="0">
                <a:solidFill>
                  <a:schemeClr val="bg1"/>
                </a:solidFill>
                <a:latin typeface="微软雅黑" panose="020B0503020204020204" pitchFamily="34" charset="-122"/>
                <a:ea typeface="微软雅黑" panose="020B0503020204020204" pitchFamily="34" charset="-122"/>
                <a:sym typeface="+mn-ea"/>
              </a:rPr>
              <a:t>大数据模型应用</a:t>
            </a:r>
            <a:endParaRPr lang="zh-CN" altLang="en-US" sz="2400" b="1" dirty="0">
              <a:solidFill>
                <a:schemeClr val="bg1"/>
              </a:solidFill>
              <a:latin typeface="微软雅黑" panose="020B0503020204020204" pitchFamily="34" charset="-122"/>
              <a:ea typeface="微软雅黑" panose="020B0503020204020204" pitchFamily="34" charset="-122"/>
              <a:sym typeface="+mn-ea"/>
            </a:endParaRPr>
          </a:p>
        </p:txBody>
      </p:sp>
      <p:sp>
        <p:nvSpPr>
          <p:cNvPr id="20" name="Rectangle 52"/>
          <p:cNvSpPr/>
          <p:nvPr>
            <p:custDataLst>
              <p:tags r:id="rId2"/>
            </p:custDataLst>
          </p:nvPr>
        </p:nvSpPr>
        <p:spPr>
          <a:xfrm>
            <a:off x="381635" y="2698115"/>
            <a:ext cx="4265295" cy="3415030"/>
          </a:xfrm>
          <a:prstGeom prst="rect">
            <a:avLst/>
          </a:prstGeom>
        </p:spPr>
        <p:txBody>
          <a:bodyPr wrap="square">
            <a:spAutoFit/>
          </a:bodyPr>
          <a:lstStyle/>
          <a:p>
            <a:pPr algn="just">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为高价值客户及高消费场景提供定制化服务，将门店有限的优质服务资源分配给这类客户，让他们有更好的消费体验，进而带动同价值客户增长，优雅的提升人均消费及营业额。</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custDataLst>
              <p:tags r:id="rId3"/>
            </p:custDataLst>
          </p:nvPr>
        </p:nvSpPr>
        <p:spPr>
          <a:xfrm>
            <a:off x="737870" y="1614805"/>
            <a:ext cx="4415790" cy="645160"/>
          </a:xfrm>
          <a:prstGeom prst="rect">
            <a:avLst/>
          </a:prstGeom>
          <a:noFill/>
        </p:spPr>
        <p:txBody>
          <a:bodyPr wrap="square">
            <a:spAutoFit/>
          </a:bodyPr>
          <a:p>
            <a:r>
              <a:rPr lang="zh-CN" altLang="en-US" sz="3600" b="1" dirty="0">
                <a:solidFill>
                  <a:schemeClr val="bg1"/>
                </a:solidFill>
                <a:latin typeface="微软雅黑" panose="020B0503020204020204" pitchFamily="34" charset="-122"/>
                <a:ea typeface="微软雅黑" panose="020B0503020204020204" pitchFamily="34" charset="-122"/>
              </a:rPr>
              <a:t>如何提升客户体验？</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67" name="Shape 23451"/>
          <p:cNvSpPr/>
          <p:nvPr/>
        </p:nvSpPr>
        <p:spPr>
          <a:xfrm>
            <a:off x="381684" y="1683204"/>
            <a:ext cx="295054" cy="365819"/>
          </a:xfrm>
          <a:custGeom>
            <a:avLst/>
            <a:gdLst/>
            <a:ahLst/>
            <a:cxnLst>
              <a:cxn ang="0">
                <a:pos x="wd2" y="hd2"/>
              </a:cxn>
              <a:cxn ang="5400000">
                <a:pos x="wd2" y="hd2"/>
              </a:cxn>
              <a:cxn ang="10800000">
                <a:pos x="wd2" y="hd2"/>
              </a:cxn>
              <a:cxn ang="16200000">
                <a:pos x="wd2" y="hd2"/>
              </a:cxn>
            </a:cxnLst>
            <a:rect l="0" t="0" r="r" b="b"/>
            <a:pathLst>
              <a:path w="21600" h="21600" extrusionOk="0">
                <a:moveTo>
                  <a:pt x="7815" y="10623"/>
                </a:moveTo>
                <a:lnTo>
                  <a:pt x="7815" y="10765"/>
                </a:lnTo>
                <a:lnTo>
                  <a:pt x="9395" y="11614"/>
                </a:lnTo>
                <a:lnTo>
                  <a:pt x="10712" y="11827"/>
                </a:lnTo>
                <a:lnTo>
                  <a:pt x="10888" y="11827"/>
                </a:lnTo>
                <a:lnTo>
                  <a:pt x="12293" y="11614"/>
                </a:lnTo>
                <a:lnTo>
                  <a:pt x="13610" y="10765"/>
                </a:lnTo>
                <a:lnTo>
                  <a:pt x="13785" y="10623"/>
                </a:lnTo>
                <a:lnTo>
                  <a:pt x="14839" y="11260"/>
                </a:lnTo>
                <a:lnTo>
                  <a:pt x="16244" y="11827"/>
                </a:lnTo>
                <a:lnTo>
                  <a:pt x="18263" y="12464"/>
                </a:lnTo>
                <a:lnTo>
                  <a:pt x="19580" y="13172"/>
                </a:lnTo>
                <a:lnTo>
                  <a:pt x="20722" y="14164"/>
                </a:lnTo>
                <a:lnTo>
                  <a:pt x="21161" y="15297"/>
                </a:lnTo>
                <a:lnTo>
                  <a:pt x="21424" y="16572"/>
                </a:lnTo>
                <a:lnTo>
                  <a:pt x="21600" y="17634"/>
                </a:lnTo>
                <a:lnTo>
                  <a:pt x="21424" y="18626"/>
                </a:lnTo>
                <a:lnTo>
                  <a:pt x="21424" y="19475"/>
                </a:lnTo>
                <a:lnTo>
                  <a:pt x="21337" y="19900"/>
                </a:lnTo>
                <a:lnTo>
                  <a:pt x="21161" y="20254"/>
                </a:lnTo>
                <a:lnTo>
                  <a:pt x="21161" y="20396"/>
                </a:lnTo>
                <a:lnTo>
                  <a:pt x="18702" y="20963"/>
                </a:lnTo>
                <a:lnTo>
                  <a:pt x="15805" y="21388"/>
                </a:lnTo>
                <a:lnTo>
                  <a:pt x="12380" y="21600"/>
                </a:lnTo>
                <a:lnTo>
                  <a:pt x="9044" y="21600"/>
                </a:lnTo>
                <a:lnTo>
                  <a:pt x="5795" y="21388"/>
                </a:lnTo>
                <a:lnTo>
                  <a:pt x="2722" y="20963"/>
                </a:lnTo>
                <a:lnTo>
                  <a:pt x="439" y="20396"/>
                </a:lnTo>
                <a:lnTo>
                  <a:pt x="351" y="20254"/>
                </a:lnTo>
                <a:lnTo>
                  <a:pt x="351" y="19900"/>
                </a:lnTo>
                <a:lnTo>
                  <a:pt x="176" y="19475"/>
                </a:lnTo>
                <a:lnTo>
                  <a:pt x="176" y="19263"/>
                </a:lnTo>
                <a:lnTo>
                  <a:pt x="0" y="18626"/>
                </a:lnTo>
                <a:lnTo>
                  <a:pt x="0" y="16572"/>
                </a:lnTo>
                <a:lnTo>
                  <a:pt x="351" y="15297"/>
                </a:lnTo>
                <a:lnTo>
                  <a:pt x="966" y="14164"/>
                </a:lnTo>
                <a:lnTo>
                  <a:pt x="1844" y="13172"/>
                </a:lnTo>
                <a:lnTo>
                  <a:pt x="3337" y="12464"/>
                </a:lnTo>
                <a:lnTo>
                  <a:pt x="5356" y="11827"/>
                </a:lnTo>
                <a:lnTo>
                  <a:pt x="6761" y="11260"/>
                </a:lnTo>
                <a:lnTo>
                  <a:pt x="7551" y="10835"/>
                </a:lnTo>
                <a:lnTo>
                  <a:pt x="7815" y="10623"/>
                </a:lnTo>
                <a:close/>
                <a:moveTo>
                  <a:pt x="10010" y="0"/>
                </a:moveTo>
                <a:lnTo>
                  <a:pt x="10712" y="0"/>
                </a:lnTo>
                <a:lnTo>
                  <a:pt x="12556" y="496"/>
                </a:lnTo>
                <a:lnTo>
                  <a:pt x="13610" y="991"/>
                </a:lnTo>
                <a:lnTo>
                  <a:pt x="14751" y="1700"/>
                </a:lnTo>
                <a:lnTo>
                  <a:pt x="15366" y="2479"/>
                </a:lnTo>
                <a:lnTo>
                  <a:pt x="15454" y="3187"/>
                </a:lnTo>
                <a:lnTo>
                  <a:pt x="15454" y="4037"/>
                </a:lnTo>
                <a:lnTo>
                  <a:pt x="15366" y="4816"/>
                </a:lnTo>
                <a:lnTo>
                  <a:pt x="15366" y="5170"/>
                </a:lnTo>
                <a:lnTo>
                  <a:pt x="15454" y="5311"/>
                </a:lnTo>
                <a:lnTo>
                  <a:pt x="15629" y="5311"/>
                </a:lnTo>
                <a:lnTo>
                  <a:pt x="15629" y="6161"/>
                </a:lnTo>
                <a:lnTo>
                  <a:pt x="15454" y="6515"/>
                </a:lnTo>
                <a:lnTo>
                  <a:pt x="15366" y="6870"/>
                </a:lnTo>
                <a:lnTo>
                  <a:pt x="15190" y="7011"/>
                </a:lnTo>
                <a:lnTo>
                  <a:pt x="15190" y="7153"/>
                </a:lnTo>
                <a:lnTo>
                  <a:pt x="15015" y="7294"/>
                </a:lnTo>
                <a:lnTo>
                  <a:pt x="14400" y="8782"/>
                </a:lnTo>
                <a:lnTo>
                  <a:pt x="13522" y="9986"/>
                </a:lnTo>
                <a:lnTo>
                  <a:pt x="12293" y="10835"/>
                </a:lnTo>
                <a:lnTo>
                  <a:pt x="10712" y="11119"/>
                </a:lnTo>
                <a:lnTo>
                  <a:pt x="9395" y="10835"/>
                </a:lnTo>
                <a:lnTo>
                  <a:pt x="8166" y="9986"/>
                </a:lnTo>
                <a:lnTo>
                  <a:pt x="7024" y="8782"/>
                </a:lnTo>
                <a:lnTo>
                  <a:pt x="6410" y="7294"/>
                </a:lnTo>
                <a:lnTo>
                  <a:pt x="6322" y="7153"/>
                </a:lnTo>
                <a:lnTo>
                  <a:pt x="6322" y="7011"/>
                </a:lnTo>
                <a:lnTo>
                  <a:pt x="6146" y="6870"/>
                </a:lnTo>
                <a:lnTo>
                  <a:pt x="5795" y="6161"/>
                </a:lnTo>
                <a:lnTo>
                  <a:pt x="5795" y="5311"/>
                </a:lnTo>
                <a:lnTo>
                  <a:pt x="5971" y="5311"/>
                </a:lnTo>
                <a:lnTo>
                  <a:pt x="6146" y="5170"/>
                </a:lnTo>
                <a:lnTo>
                  <a:pt x="6146" y="4816"/>
                </a:lnTo>
                <a:lnTo>
                  <a:pt x="5971" y="4037"/>
                </a:lnTo>
                <a:lnTo>
                  <a:pt x="5971" y="3187"/>
                </a:lnTo>
                <a:lnTo>
                  <a:pt x="6146" y="2479"/>
                </a:lnTo>
                <a:lnTo>
                  <a:pt x="6761" y="1487"/>
                </a:lnTo>
                <a:lnTo>
                  <a:pt x="7639" y="708"/>
                </a:lnTo>
                <a:lnTo>
                  <a:pt x="8605" y="354"/>
                </a:lnTo>
                <a:lnTo>
                  <a:pt x="9220" y="71"/>
                </a:lnTo>
                <a:lnTo>
                  <a:pt x="9659" y="0"/>
                </a:lnTo>
                <a:lnTo>
                  <a:pt x="10010" y="0"/>
                </a:lnTo>
                <a:close/>
              </a:path>
            </a:pathLst>
          </a:custGeom>
          <a:solidFill>
            <a:schemeClr val="bg1"/>
          </a:solidFill>
          <a:ln w="12700">
            <a:miter lim="400000"/>
          </a:ln>
        </p:spPr>
        <p:txBody>
          <a:bodyPr lIns="17145" tIns="17145" rIns="17145" bIns="17145"/>
          <a:p>
            <a:pPr defTabSz="342265">
              <a:defRPr sz="1800">
                <a:latin typeface="Calibri" panose="020F0502020204030204"/>
                <a:ea typeface="Calibri" panose="020F0502020204030204"/>
                <a:cs typeface="Calibri" panose="020F0502020204030204"/>
                <a:sym typeface="Calibri" panose="020F0502020204030204"/>
              </a:defRPr>
            </a:pPr>
          </a:p>
        </p:txBody>
      </p:sp>
      <p:pic>
        <p:nvPicPr>
          <p:cNvPr id="9" name="图片 8" descr="f199b02ae8f8c199f3a43aff6411005"/>
          <p:cNvPicPr>
            <a:picLocks noChangeAspect="1"/>
          </p:cNvPicPr>
          <p:nvPr/>
        </p:nvPicPr>
        <p:blipFill>
          <a:blip r:embed="rId4"/>
          <a:stretch>
            <a:fillRect/>
          </a:stretch>
        </p:blipFill>
        <p:spPr>
          <a:xfrm>
            <a:off x="4745990" y="2513330"/>
            <a:ext cx="6791325" cy="35998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sp>
        <p:nvSpPr>
          <p:cNvPr id="2" name="文本框 1"/>
          <p:cNvSpPr txBox="1"/>
          <p:nvPr/>
        </p:nvSpPr>
        <p:spPr>
          <a:xfrm>
            <a:off x="103505" y="1771650"/>
            <a:ext cx="5212080" cy="645160"/>
          </a:xfrm>
          <a:prstGeom prst="rect">
            <a:avLst/>
          </a:prstGeom>
          <a:noFill/>
        </p:spPr>
        <p:txBody>
          <a:bodyPr wrap="none" rtlCol="0" anchor="t">
            <a:spAutoFit/>
          </a:bodyPr>
          <a:p>
            <a:r>
              <a:rPr lang="zh-CN" altLang="en-US" sz="3600" b="1" dirty="0">
                <a:solidFill>
                  <a:schemeClr val="bg1"/>
                </a:solidFill>
                <a:latin typeface="微软雅黑" panose="020B0503020204020204" pitchFamily="34" charset="-122"/>
                <a:ea typeface="微软雅黑" panose="020B0503020204020204" pitchFamily="34" charset="-122"/>
                <a:sym typeface="+mn-ea"/>
              </a:rPr>
              <a:t>我们的精准客户在哪里？</a:t>
            </a:r>
            <a:endParaRPr lang="zh-CN" altLang="en-US" sz="3600"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402445" y="367030"/>
            <a:ext cx="2777490" cy="460375"/>
          </a:xfrm>
          <a:prstGeom prst="rect">
            <a:avLst/>
          </a:prstGeom>
          <a:noFill/>
        </p:spPr>
        <p:txBody>
          <a:bodyPr wrap="square" rtlCol="0">
            <a:spAutoFit/>
          </a:bodyPr>
          <a:p>
            <a:r>
              <a:rPr lang="zh-CN" altLang="en-US" sz="2400" b="1">
                <a:solidFill>
                  <a:schemeClr val="bg1"/>
                </a:solidFill>
              </a:rPr>
              <a:t>业绩提升：知客户</a:t>
            </a:r>
            <a:endParaRPr lang="zh-CN" altLang="en-US" sz="2400" b="1">
              <a:solidFill>
                <a:schemeClr val="bg1"/>
              </a:solidFill>
            </a:endParaRPr>
          </a:p>
        </p:txBody>
      </p:sp>
      <p:grpSp>
        <p:nvGrpSpPr>
          <p:cNvPr id="7" name="组合 6"/>
          <p:cNvGrpSpPr/>
          <p:nvPr/>
        </p:nvGrpSpPr>
        <p:grpSpPr>
          <a:xfrm rot="0">
            <a:off x="342265" y="3004802"/>
            <a:ext cx="5433060" cy="2921780"/>
            <a:chOff x="603" y="2650"/>
            <a:chExt cx="6337" cy="2685"/>
          </a:xfrm>
        </p:grpSpPr>
        <p:sp>
          <p:nvSpPr>
            <p:cNvPr id="19" name="文本框 8"/>
            <p:cNvSpPr txBox="1">
              <a:spLocks noChangeArrowheads="1"/>
            </p:cNvSpPr>
            <p:nvPr/>
          </p:nvSpPr>
          <p:spPr bwMode="auto">
            <a:xfrm>
              <a:off x="913" y="2650"/>
              <a:ext cx="524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r>
                <a:rPr lang="zh-CN" altLang="en-US" sz="2800" b="1" dirty="0">
                  <a:solidFill>
                    <a:schemeClr val="bg1"/>
                  </a:solidFill>
                  <a:latin typeface="微软雅黑" panose="020B0503020204020204" pitchFamily="34" charset="-122"/>
                  <a:ea typeface="微软雅黑" panose="020B0503020204020204" pitchFamily="34" charset="-122"/>
                </a:rPr>
                <a:t>客户用餐性质分析</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03" y="3130"/>
              <a:ext cx="6337" cy="2205"/>
            </a:xfrm>
            <a:prstGeom prst="rect">
              <a:avLst/>
            </a:prstGeom>
            <a:noFill/>
          </p:spPr>
          <p:txBody>
            <a:bodyPr wrap="square"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根据客户的用餐性质的标准标签，提前预知客户在未来一个时间周期里的宴会需求，筛选出能够进行循环营销的客户，通过客情的维护挖掘，循环营销增加老客户的消费频次，实现稳定提升业绩的目的。</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4" name="图片 3" descr="814241974626122550"/>
          <p:cNvPicPr>
            <a:picLocks noChangeAspect="1"/>
          </p:cNvPicPr>
          <p:nvPr/>
        </p:nvPicPr>
        <p:blipFill>
          <a:blip r:embed="rId2"/>
          <a:stretch>
            <a:fillRect/>
          </a:stretch>
        </p:blipFill>
        <p:spPr>
          <a:xfrm>
            <a:off x="6123940" y="1012190"/>
            <a:ext cx="2994660" cy="5716905"/>
          </a:xfrm>
          <a:prstGeom prst="rect">
            <a:avLst/>
          </a:prstGeom>
        </p:spPr>
      </p:pic>
      <p:pic>
        <p:nvPicPr>
          <p:cNvPr id="8" name="图片 7" descr="820297765893719685"/>
          <p:cNvPicPr>
            <a:picLocks noChangeAspect="1"/>
          </p:cNvPicPr>
          <p:nvPr/>
        </p:nvPicPr>
        <p:blipFill>
          <a:blip r:embed="rId3"/>
          <a:stretch>
            <a:fillRect/>
          </a:stretch>
        </p:blipFill>
        <p:spPr>
          <a:xfrm>
            <a:off x="9189085" y="1011555"/>
            <a:ext cx="2910840" cy="57175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12" name="文本框 210"/>
          <p:cNvSpPr txBox="1"/>
          <p:nvPr/>
        </p:nvSpPr>
        <p:spPr>
          <a:xfrm>
            <a:off x="7667625" y="367030"/>
            <a:ext cx="4512310" cy="460375"/>
          </a:xfrm>
          <a:prstGeom prst="rect">
            <a:avLst/>
          </a:prstGeom>
          <a:noFill/>
        </p:spPr>
        <p:txBody>
          <a:bodyPr wrap="square" lIns="91452" tIns="45726" rIns="91452" bIns="45726"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业绩提升：高价值消费场景挖据</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6" name="图片 5"/>
          <p:cNvPicPr>
            <a:picLocks noChangeAspect="1"/>
          </p:cNvPicPr>
          <p:nvPr/>
        </p:nvPicPr>
        <p:blipFill>
          <a:blip r:embed="rId2"/>
          <a:stretch>
            <a:fillRect/>
          </a:stretch>
        </p:blipFill>
        <p:spPr>
          <a:xfrm>
            <a:off x="2881630" y="955675"/>
            <a:ext cx="9177655" cy="3292475"/>
          </a:xfrm>
          <a:prstGeom prst="rect">
            <a:avLst/>
          </a:prstGeom>
        </p:spPr>
      </p:pic>
      <p:pic>
        <p:nvPicPr>
          <p:cNvPr id="2" name="图片 1"/>
          <p:cNvPicPr>
            <a:picLocks noChangeAspect="1"/>
          </p:cNvPicPr>
          <p:nvPr/>
        </p:nvPicPr>
        <p:blipFill>
          <a:blip r:embed="rId3"/>
          <a:stretch>
            <a:fillRect/>
          </a:stretch>
        </p:blipFill>
        <p:spPr>
          <a:xfrm>
            <a:off x="2881630" y="4250690"/>
            <a:ext cx="9177655" cy="2574925"/>
          </a:xfrm>
          <a:prstGeom prst="rect">
            <a:avLst/>
          </a:prstGeom>
        </p:spPr>
      </p:pic>
      <p:sp>
        <p:nvSpPr>
          <p:cNvPr id="3" name="文本框 2"/>
          <p:cNvSpPr txBox="1"/>
          <p:nvPr/>
        </p:nvSpPr>
        <p:spPr>
          <a:xfrm>
            <a:off x="430530" y="1082675"/>
            <a:ext cx="1676400" cy="953135"/>
          </a:xfrm>
          <a:prstGeom prst="rect">
            <a:avLst/>
          </a:prstGeom>
          <a:noFill/>
        </p:spPr>
        <p:txBody>
          <a:bodyPr wrap="square" rtlCol="0">
            <a:spAutoFit/>
          </a:bodyPr>
          <a:p>
            <a:r>
              <a:rPr lang="zh-CN" altLang="en-US" sz="2800">
                <a:solidFill>
                  <a:schemeClr val="bg1"/>
                </a:solidFill>
              </a:rPr>
              <a:t>时间节点</a:t>
            </a:r>
            <a:endParaRPr lang="zh-CN" altLang="en-US" sz="2800">
              <a:solidFill>
                <a:schemeClr val="bg1"/>
              </a:solidFill>
            </a:endParaRPr>
          </a:p>
          <a:p>
            <a:r>
              <a:rPr lang="zh-CN" altLang="en-US" sz="2800">
                <a:solidFill>
                  <a:schemeClr val="bg1"/>
                </a:solidFill>
              </a:rPr>
              <a:t>销售机会</a:t>
            </a:r>
            <a:endParaRPr lang="zh-CN" altLang="en-US" sz="2800">
              <a:solidFill>
                <a:schemeClr val="bg1"/>
              </a:solidFill>
            </a:endParaRPr>
          </a:p>
        </p:txBody>
      </p:sp>
      <p:sp>
        <p:nvSpPr>
          <p:cNvPr id="4" name="文本框 3"/>
          <p:cNvSpPr txBox="1"/>
          <p:nvPr/>
        </p:nvSpPr>
        <p:spPr>
          <a:xfrm>
            <a:off x="455295" y="4158615"/>
            <a:ext cx="1626870" cy="953135"/>
          </a:xfrm>
          <a:prstGeom prst="rect">
            <a:avLst/>
          </a:prstGeom>
          <a:noFill/>
        </p:spPr>
        <p:txBody>
          <a:bodyPr wrap="square" rtlCol="0">
            <a:spAutoFit/>
          </a:bodyPr>
          <a:p>
            <a:r>
              <a:rPr lang="zh-CN" altLang="en-US" sz="2800">
                <a:solidFill>
                  <a:schemeClr val="bg1"/>
                </a:solidFill>
              </a:rPr>
              <a:t>服务标签</a:t>
            </a:r>
            <a:endParaRPr lang="zh-CN" altLang="en-US" sz="2800">
              <a:solidFill>
                <a:schemeClr val="bg1"/>
              </a:solidFill>
            </a:endParaRPr>
          </a:p>
          <a:p>
            <a:r>
              <a:rPr lang="zh-CN" altLang="en-US" sz="2800">
                <a:solidFill>
                  <a:schemeClr val="bg1"/>
                </a:solidFill>
              </a:rPr>
              <a:t>场景挖掘</a:t>
            </a:r>
            <a:endParaRPr lang="zh-CN" altLang="en-US" sz="2800">
              <a:solidFill>
                <a:schemeClr val="bg1"/>
              </a:solidFill>
            </a:endParaRPr>
          </a:p>
        </p:txBody>
      </p:sp>
      <p:sp>
        <p:nvSpPr>
          <p:cNvPr id="7" name="文本框 6"/>
          <p:cNvSpPr txBox="1"/>
          <p:nvPr/>
        </p:nvSpPr>
        <p:spPr>
          <a:xfrm>
            <a:off x="207645" y="2035810"/>
            <a:ext cx="2320925" cy="1753235"/>
          </a:xfrm>
          <a:prstGeom prst="rect">
            <a:avLst/>
          </a:prstGeom>
          <a:noFill/>
        </p:spPr>
        <p:txBody>
          <a:bodyPr wrap="square" rtlCol="0">
            <a:spAutoFit/>
          </a:bodyPr>
          <a:p>
            <a:r>
              <a:rPr lang="zh-CN" altLang="en-US">
                <a:solidFill>
                  <a:schemeClr val="bg1"/>
                </a:solidFill>
              </a:rPr>
              <a:t>将客户的纪念日时间节点根据客情按销售计划统计出来，提前联系客户做纪念日消费场景挖掘，提高营销成功率。</a:t>
            </a:r>
            <a:endParaRPr lang="zh-CN" altLang="en-US">
              <a:solidFill>
                <a:schemeClr val="bg1"/>
              </a:solidFill>
            </a:endParaRPr>
          </a:p>
        </p:txBody>
      </p:sp>
      <p:sp>
        <p:nvSpPr>
          <p:cNvPr id="8" name="文本框 7"/>
          <p:cNvSpPr txBox="1"/>
          <p:nvPr/>
        </p:nvSpPr>
        <p:spPr>
          <a:xfrm>
            <a:off x="150495" y="5220970"/>
            <a:ext cx="2378075" cy="1476375"/>
          </a:xfrm>
          <a:prstGeom prst="rect">
            <a:avLst/>
          </a:prstGeom>
          <a:noFill/>
        </p:spPr>
        <p:txBody>
          <a:bodyPr wrap="square" rtlCol="0">
            <a:spAutoFit/>
          </a:bodyPr>
          <a:p>
            <a:r>
              <a:rPr lang="zh-CN" altLang="en-US">
                <a:solidFill>
                  <a:schemeClr val="bg1"/>
                </a:solidFill>
              </a:rPr>
              <a:t>客户对服务要求的标准标签，是我们解读客户潜在需求的重要依据，可进行销售机会的深度挖掘。</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210"/>
          <p:cNvSpPr txBox="1"/>
          <p:nvPr/>
        </p:nvSpPr>
        <p:spPr>
          <a:xfrm>
            <a:off x="8449310" y="407035"/>
            <a:ext cx="3700145" cy="460375"/>
          </a:xfrm>
          <a:prstGeom prst="rect">
            <a:avLst/>
          </a:prstGeom>
          <a:noFill/>
        </p:spPr>
        <p:txBody>
          <a:bodyPr wrap="square" lIns="91452" tIns="45726" rIns="91452" bIns="45726"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业绩提升：智能营销管理</a:t>
            </a:r>
            <a:endParaRPr lang="en-US" altLang="zh-CN"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矩形 5"/>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6803" y="5717011"/>
            <a:ext cx="1982275" cy="1115029"/>
          </a:xfrm>
          <a:prstGeom prst="rect">
            <a:avLst/>
          </a:prstGeom>
        </p:spPr>
      </p:pic>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2402" y="1027763"/>
            <a:ext cx="7617589" cy="4802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
          <p:cNvSpPr txBox="1"/>
          <p:nvPr/>
        </p:nvSpPr>
        <p:spPr>
          <a:xfrm>
            <a:off x="623392" y="1992115"/>
            <a:ext cx="3169884" cy="4662170"/>
          </a:xfrm>
          <a:prstGeom prst="rect">
            <a:avLst/>
          </a:prstGeom>
          <a:noFill/>
        </p:spPr>
        <p:txBody>
          <a:bodyPr wrap="square" lIns="0" tIns="0" rIns="0" rtlCol="0">
            <a:spAutoFit/>
          </a:bodyPr>
          <a:lstStyle/>
          <a:p>
            <a:pPr>
              <a:lnSpc>
                <a:spcPct val="150000"/>
              </a:lnSpc>
            </a:pPr>
            <a:r>
              <a:rPr lang="zh-CN" altLang="en-US" sz="2000" dirty="0">
                <a:solidFill>
                  <a:schemeClr val="bg1"/>
                </a:solidFill>
                <a:latin typeface="微软雅黑" panose="020B0503020204020204" pitchFamily="34" charset="-122"/>
                <a:cs typeface="微软雅黑" panose="020B0503020204020204" pitchFamily="34" charset="-122"/>
              </a:rPr>
              <a:t>食尚订通过</a:t>
            </a:r>
            <a:r>
              <a:rPr lang="en-US" altLang="zh-CN" sz="2000" dirty="0">
                <a:solidFill>
                  <a:schemeClr val="bg1"/>
                </a:solidFill>
                <a:latin typeface="微软雅黑" panose="020B0503020204020204" pitchFamily="34" charset="-122"/>
                <a:cs typeface="微软雅黑" panose="020B0503020204020204" pitchFamily="34" charset="-122"/>
              </a:rPr>
              <a:t>智能分析将客户自动</a:t>
            </a:r>
            <a:r>
              <a:rPr lang="zh-CN" altLang="en-US" sz="2000" dirty="0">
                <a:solidFill>
                  <a:schemeClr val="bg1"/>
                </a:solidFill>
                <a:latin typeface="微软雅黑" panose="020B0503020204020204" pitchFamily="34" charset="-122"/>
                <a:cs typeface="微软雅黑" panose="020B0503020204020204" pitchFamily="34" charset="-122"/>
              </a:rPr>
              <a:t>分类</a:t>
            </a:r>
            <a:r>
              <a:rPr lang="en-US" altLang="zh-CN" sz="2000" dirty="0">
                <a:solidFill>
                  <a:schemeClr val="bg1"/>
                </a:solidFill>
                <a:latin typeface="微软雅黑" panose="020B0503020204020204" pitchFamily="34" charset="-122"/>
                <a:cs typeface="微软雅黑" panose="020B0503020204020204" pitchFamily="34" charset="-122"/>
              </a:rPr>
              <a:t>，助力餐厅营销活动</a:t>
            </a:r>
            <a:r>
              <a:rPr lang="zh-CN" altLang="en-US" sz="2000" dirty="0">
                <a:solidFill>
                  <a:schemeClr val="bg1"/>
                </a:solidFill>
                <a:latin typeface="微软雅黑" panose="020B0503020204020204" pitchFamily="34" charset="-122"/>
                <a:cs typeface="微软雅黑" panose="020B0503020204020204" pitchFamily="34" charset="-122"/>
              </a:rPr>
              <a:t>。</a:t>
            </a:r>
            <a:r>
              <a:rPr lang="en-US" altLang="zh-CN" sz="2000" dirty="0">
                <a:solidFill>
                  <a:schemeClr val="bg1"/>
                </a:solidFill>
                <a:latin typeface="微软雅黑" panose="020B0503020204020204" pitchFamily="34" charset="-122"/>
                <a:cs typeface="微软雅黑" panose="020B0503020204020204" pitchFamily="34" charset="-122"/>
              </a:rPr>
              <a:t>提供多种营销</a:t>
            </a:r>
            <a:r>
              <a:rPr lang="zh-CN" altLang="en-US" sz="2000" dirty="0">
                <a:solidFill>
                  <a:schemeClr val="bg1"/>
                </a:solidFill>
                <a:latin typeface="微软雅黑" panose="020B0503020204020204" pitchFamily="34" charset="-122"/>
                <a:cs typeface="微软雅黑" panose="020B0503020204020204" pitchFamily="34" charset="-122"/>
              </a:rPr>
              <a:t>方案</a:t>
            </a:r>
            <a:r>
              <a:rPr lang="en-US" altLang="zh-CN" sz="2000" dirty="0">
                <a:solidFill>
                  <a:schemeClr val="bg1"/>
                </a:solidFill>
                <a:latin typeface="微软雅黑" panose="020B0503020204020204" pitchFamily="34" charset="-122"/>
                <a:cs typeface="微软雅黑" panose="020B0503020204020204" pitchFamily="34" charset="-122"/>
              </a:rPr>
              <a:t>，</a:t>
            </a:r>
            <a:r>
              <a:rPr lang="zh-CN" altLang="en-US" sz="2000" dirty="0">
                <a:solidFill>
                  <a:schemeClr val="bg1"/>
                </a:solidFill>
                <a:latin typeface="微软雅黑" panose="020B0503020204020204" pitchFamily="34" charset="-122"/>
                <a:cs typeface="微软雅黑" panose="020B0503020204020204" pitchFamily="34" charset="-122"/>
              </a:rPr>
              <a:t>可按</a:t>
            </a:r>
            <a:r>
              <a:rPr lang="en-US" altLang="zh-CN" sz="2000" dirty="0">
                <a:solidFill>
                  <a:schemeClr val="bg1"/>
                </a:solidFill>
                <a:latin typeface="微软雅黑" panose="020B0503020204020204" pitchFamily="34" charset="-122"/>
                <a:cs typeface="微软雅黑" panose="020B0503020204020204" pitchFamily="34" charset="-122"/>
              </a:rPr>
              <a:t>客户价值营销，销售渠道营销，</a:t>
            </a:r>
            <a:r>
              <a:rPr lang="zh-CN" altLang="en-US" sz="2000" dirty="0">
                <a:solidFill>
                  <a:schemeClr val="bg1"/>
                </a:solidFill>
                <a:latin typeface="微软雅黑" panose="020B0503020204020204" pitchFamily="34" charset="-122"/>
                <a:cs typeface="微软雅黑" panose="020B0503020204020204" pitchFamily="34" charset="-122"/>
              </a:rPr>
              <a:t>纪念</a:t>
            </a:r>
            <a:r>
              <a:rPr lang="en-US" altLang="zh-CN" sz="2000" dirty="0">
                <a:solidFill>
                  <a:schemeClr val="bg1"/>
                </a:solidFill>
                <a:latin typeface="微软雅黑" panose="020B0503020204020204" pitchFamily="34" charset="-122"/>
                <a:cs typeface="微软雅黑" panose="020B0503020204020204" pitchFamily="34" charset="-122"/>
              </a:rPr>
              <a:t>日营销</a:t>
            </a:r>
            <a:r>
              <a:rPr lang="zh-CN" altLang="en-US" sz="2000" dirty="0">
                <a:solidFill>
                  <a:schemeClr val="bg1"/>
                </a:solidFill>
                <a:latin typeface="微软雅黑" panose="020B0503020204020204" pitchFamily="34" charset="-122"/>
                <a:cs typeface="微软雅黑" panose="020B0503020204020204" pitchFamily="34" charset="-122"/>
              </a:rPr>
              <a:t>，自定义类别营销</a:t>
            </a:r>
            <a:r>
              <a:rPr lang="en-US" altLang="zh-CN" sz="2000" dirty="0">
                <a:solidFill>
                  <a:schemeClr val="bg1"/>
                </a:solidFill>
                <a:latin typeface="微软雅黑" panose="020B0503020204020204" pitchFamily="34" charset="-122"/>
                <a:cs typeface="微软雅黑" panose="020B0503020204020204" pitchFamily="34" charset="-122"/>
              </a:rPr>
              <a:t>等，让营销更加</a:t>
            </a:r>
            <a:r>
              <a:rPr lang="zh-CN" altLang="en-US" sz="2000" dirty="0">
                <a:solidFill>
                  <a:schemeClr val="bg1"/>
                </a:solidFill>
                <a:latin typeface="微软雅黑" panose="020B0503020204020204" pitchFamily="34" charset="-122"/>
                <a:cs typeface="微软雅黑" panose="020B0503020204020204" pitchFamily="34" charset="-122"/>
              </a:rPr>
              <a:t>精准且</a:t>
            </a:r>
            <a:r>
              <a:rPr lang="en-US" altLang="zh-CN" sz="2000" dirty="0">
                <a:solidFill>
                  <a:schemeClr val="bg1"/>
                </a:solidFill>
                <a:latin typeface="微软雅黑" panose="020B0503020204020204" pitchFamily="34" charset="-122"/>
                <a:cs typeface="微软雅黑" panose="020B0503020204020204" pitchFamily="34" charset="-122"/>
              </a:rPr>
              <a:t>简单有效，提高餐厅客户回头率。</a:t>
            </a:r>
            <a:r>
              <a:rPr lang="zh-CN" altLang="en-US" sz="2000" dirty="0">
                <a:solidFill>
                  <a:schemeClr val="bg1"/>
                </a:solidFill>
                <a:latin typeface="微软雅黑" panose="020B0503020204020204" pitchFamily="34" charset="-122"/>
                <a:cs typeface="微软雅黑" panose="020B0503020204020204" pitchFamily="34" charset="-122"/>
              </a:rPr>
              <a:t>系统自动将营销记录实时归档，避免重复营销。</a:t>
            </a:r>
            <a:endParaRPr lang="zh-CN" altLang="en-US" sz="2000" dirty="0">
              <a:solidFill>
                <a:schemeClr val="bg1"/>
              </a:solidFill>
              <a:latin typeface="微软雅黑" panose="020B0503020204020204" pitchFamily="34" charset="-122"/>
              <a:cs typeface="微软雅黑" panose="020B0503020204020204" pitchFamily="34" charset="-122"/>
            </a:endParaRPr>
          </a:p>
        </p:txBody>
      </p:sp>
      <p:sp>
        <p:nvSpPr>
          <p:cNvPr id="21" name="TextBox 1"/>
          <p:cNvSpPr txBox="1"/>
          <p:nvPr/>
        </p:nvSpPr>
        <p:spPr>
          <a:xfrm>
            <a:off x="239349" y="1428828"/>
            <a:ext cx="4445661" cy="340360"/>
          </a:xfrm>
          <a:prstGeom prst="rect">
            <a:avLst/>
          </a:prstGeom>
          <a:noFill/>
        </p:spPr>
        <p:txBody>
          <a:bodyPr wrap="square" lIns="0" tIns="0" rIns="0" rtlCol="0">
            <a:spAutoFit/>
          </a:bodyPr>
          <a:lstStyle/>
          <a:p>
            <a:pPr>
              <a:lnSpc>
                <a:spcPts val="2300"/>
              </a:lnSpc>
            </a:pPr>
            <a:r>
              <a:rPr lang="en-US" altLang="zh-CN" sz="24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客户营销更加准确、更加有效</a:t>
            </a:r>
            <a:endParaRPr lang="en-US" altLang="zh-CN" sz="24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cover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8"/>
          <p:cNvSpPr txBox="1"/>
          <p:nvPr/>
        </p:nvSpPr>
        <p:spPr>
          <a:xfrm>
            <a:off x="85320" y="970071"/>
            <a:ext cx="6228080" cy="521970"/>
          </a:xfrm>
          <a:prstGeom prst="rect">
            <a:avLst/>
          </a:prstGeom>
          <a:noFill/>
        </p:spPr>
        <p:txBody>
          <a:bodyPr wrap="none" rtlCol="0">
            <a:spAutoFit/>
            <a:scene3d>
              <a:camera prst="orthographicFront"/>
              <a:lightRig rig="threePt" dir="t"/>
            </a:scene3d>
            <a:sp3d contourW="12700"/>
          </a:bodyPr>
          <a:lstStyle/>
          <a:p>
            <a:pPr algn="l"/>
            <a:r>
              <a:rPr lang="zh-CN" altLang="en-US" sz="2800" dirty="0">
                <a:solidFill>
                  <a:schemeClr val="bg1"/>
                </a:solidFill>
                <a:cs typeface="+mn-ea"/>
                <a:sym typeface="+mn-lt"/>
              </a:rPr>
              <a:t>沉积的价值客户资源，合理分，精准管</a:t>
            </a:r>
            <a:endParaRPr lang="zh-CN" altLang="en-US" sz="2800" dirty="0">
              <a:solidFill>
                <a:schemeClr val="bg1"/>
              </a:solidFill>
              <a:cs typeface="+mn-ea"/>
              <a:sym typeface="+mn-lt"/>
            </a:endParaRPr>
          </a:p>
        </p:txBody>
      </p:sp>
      <p:sp>
        <p:nvSpPr>
          <p:cNvPr id="9" name="矩形 8"/>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12" name="文本框 210"/>
          <p:cNvSpPr txBox="1"/>
          <p:nvPr/>
        </p:nvSpPr>
        <p:spPr>
          <a:xfrm>
            <a:off x="7981315" y="367030"/>
            <a:ext cx="4198620" cy="460375"/>
          </a:xfrm>
          <a:prstGeom prst="rect">
            <a:avLst/>
          </a:prstGeom>
          <a:noFill/>
        </p:spPr>
        <p:txBody>
          <a:bodyPr wrap="square" lIns="91452" tIns="45726" rIns="91452" bIns="45726"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业绩提升：公海资源合理分配</a:t>
            </a:r>
            <a:endPar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6" name="图片 5" descr="e149b110888bb71271c8c33ef0e2903"/>
          <p:cNvPicPr>
            <a:picLocks noChangeAspect="1"/>
          </p:cNvPicPr>
          <p:nvPr/>
        </p:nvPicPr>
        <p:blipFill>
          <a:blip r:embed="rId2"/>
          <a:stretch>
            <a:fillRect/>
          </a:stretch>
        </p:blipFill>
        <p:spPr>
          <a:xfrm>
            <a:off x="85090" y="1638935"/>
            <a:ext cx="5848350" cy="5005070"/>
          </a:xfrm>
          <a:prstGeom prst="rect">
            <a:avLst/>
          </a:prstGeom>
        </p:spPr>
      </p:pic>
      <p:pic>
        <p:nvPicPr>
          <p:cNvPr id="7" name="图片 6" descr="342417631915163657"/>
          <p:cNvPicPr>
            <a:picLocks noChangeAspect="1"/>
          </p:cNvPicPr>
          <p:nvPr/>
        </p:nvPicPr>
        <p:blipFill>
          <a:blip r:embed="rId3"/>
          <a:stretch>
            <a:fillRect/>
          </a:stretch>
        </p:blipFill>
        <p:spPr>
          <a:xfrm>
            <a:off x="6515100" y="1638935"/>
            <a:ext cx="2698115" cy="5005070"/>
          </a:xfrm>
          <a:prstGeom prst="rect">
            <a:avLst/>
          </a:prstGeom>
        </p:spPr>
      </p:pic>
      <p:pic>
        <p:nvPicPr>
          <p:cNvPr id="10" name="图片 9" descr="661262471801285661"/>
          <p:cNvPicPr>
            <a:picLocks noChangeAspect="1"/>
          </p:cNvPicPr>
          <p:nvPr/>
        </p:nvPicPr>
        <p:blipFill>
          <a:blip r:embed="rId4"/>
          <a:stretch>
            <a:fillRect/>
          </a:stretch>
        </p:blipFill>
        <p:spPr>
          <a:xfrm>
            <a:off x="9265285" y="1635125"/>
            <a:ext cx="2700655" cy="5008880"/>
          </a:xfrm>
          <a:prstGeom prst="rect">
            <a:avLst/>
          </a:prstGeom>
        </p:spPr>
      </p:pic>
      <p:sp>
        <p:nvSpPr>
          <p:cNvPr id="4" name="右箭头 3"/>
          <p:cNvSpPr/>
          <p:nvPr/>
        </p:nvSpPr>
        <p:spPr>
          <a:xfrm>
            <a:off x="5597471" y="3416285"/>
            <a:ext cx="1194095" cy="792000"/>
          </a:xfrm>
          <a:prstGeom prst="rightArrow">
            <a:avLst/>
          </a:prstGeom>
          <a:solidFill>
            <a:srgbClr val="DFAE5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8502555" y="2032000"/>
            <a:ext cx="2930319" cy="2435811"/>
          </a:xfrm>
          <a:prstGeom prst="rect">
            <a:avLst/>
          </a:prstGeom>
          <a:solidFill>
            <a:srgbClr val="F8D35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rcRect l="10871" t="9256" r="15887" b="10837"/>
          <a:stretch>
            <a:fillRect/>
          </a:stretch>
        </p:blipFill>
        <p:spPr>
          <a:xfrm>
            <a:off x="8630480" y="2138337"/>
            <a:ext cx="2674468" cy="2223136"/>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4722741" y="2032000"/>
            <a:ext cx="2930319" cy="2435811"/>
          </a:xfrm>
          <a:prstGeom prst="rect">
            <a:avLst/>
          </a:prstGeom>
          <a:solidFill>
            <a:srgbClr val="29B9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53"/>
          <p:cNvPicPr>
            <a:picLocks noChangeAspect="1"/>
          </p:cNvPicPr>
          <p:nvPr/>
        </p:nvPicPr>
        <p:blipFill>
          <a:blip r:embed="rId2" cstate="print">
            <a:extLst>
              <a:ext uri="{28A0092B-C50C-407E-A947-70E740481C1C}">
                <a14:useLocalDpi xmlns:a14="http://schemas.microsoft.com/office/drawing/2010/main" val="0"/>
              </a:ext>
            </a:extLst>
          </a:blip>
          <a:srcRect l="10938" t="10787" r="30482" b="15893"/>
          <a:stretch>
            <a:fillRect/>
          </a:stretch>
        </p:blipFill>
        <p:spPr>
          <a:xfrm>
            <a:off x="4850667" y="2138337"/>
            <a:ext cx="2674468" cy="2223136"/>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960365" y="2032000"/>
            <a:ext cx="2930319" cy="2435811"/>
          </a:xfrm>
          <a:prstGeom prst="rect">
            <a:avLst/>
          </a:prstGeom>
          <a:solidFill>
            <a:srgbClr val="F4726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1539" y="1183404"/>
            <a:ext cx="4017645" cy="49212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zh-CN" altLang="en-US" sz="3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你该管控哪些指标？</a:t>
            </a:r>
            <a:endParaRPr lang="zh-CN" altLang="en-US" sz="3200"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855289" y="4662969"/>
            <a:ext cx="3191272" cy="570865"/>
          </a:xfrm>
          <a:prstGeom prst="rect">
            <a:avLst/>
          </a:prstGeom>
          <a:solidFill>
            <a:schemeClr val="tx2">
              <a:lumMod val="60000"/>
              <a:lumOff val="40000"/>
            </a:schemeClr>
          </a:solidFill>
        </p:spPr>
        <p:txBody>
          <a:bodyPr wrap="square" rtlCol="0">
            <a:spAutoFit/>
          </a:bodyPr>
          <a:lstStyle/>
          <a:p>
            <a:pPr>
              <a:lnSpc>
                <a:spcPct val="130000"/>
              </a:lnSpc>
            </a:pPr>
            <a:r>
              <a:rPr lang="zh-CN" altLang="en-US" sz="2400" dirty="0">
                <a:solidFill>
                  <a:schemeClr val="bg1"/>
                </a:solidFill>
                <a:latin typeface="微软雅黑" panose="020B0503020204020204" pitchFamily="34" charset="-122"/>
                <a:ea typeface="微软雅黑" panose="020B0503020204020204" pitchFamily="34" charset="-122"/>
              </a:rPr>
              <a:t>维护老客户的能力</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rcRect l="11014" r="11014" b="2415"/>
          <a:stretch>
            <a:fillRect/>
          </a:stretch>
        </p:blipFill>
        <p:spPr>
          <a:xfrm>
            <a:off x="1088291" y="2138337"/>
            <a:ext cx="2674468" cy="2223136"/>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960367" y="3771704"/>
            <a:ext cx="2133600" cy="428625"/>
          </a:xfrm>
          <a:prstGeom prst="homePlate">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194041" y="3771704"/>
            <a:ext cx="1666249" cy="39878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沉睡率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4655764" y="4662969"/>
            <a:ext cx="3191272" cy="570865"/>
          </a:xfrm>
          <a:prstGeom prst="rect">
            <a:avLst/>
          </a:prstGeom>
          <a:solidFill>
            <a:schemeClr val="tx2">
              <a:lumMod val="60000"/>
              <a:lumOff val="40000"/>
            </a:schemeClr>
          </a:solidFill>
        </p:spPr>
        <p:txBody>
          <a:bodyPr wrap="square" rtlCol="0">
            <a:spAutoFit/>
          </a:bodyPr>
          <a:lstStyle/>
          <a:p>
            <a:pPr>
              <a:lnSpc>
                <a:spcPct val="130000"/>
              </a:lnSpc>
            </a:pPr>
            <a:r>
              <a:rPr lang="zh-CN" altLang="en-US" sz="2400" dirty="0">
                <a:solidFill>
                  <a:schemeClr val="bg1"/>
                </a:solidFill>
                <a:latin typeface="微软雅黑" panose="020B0503020204020204" pitchFamily="34" charset="-122"/>
                <a:ea typeface="微软雅黑" panose="020B0503020204020204" pitchFamily="34" charset="-122"/>
              </a:rPr>
              <a:t>开发新客户的能力</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7" name="五边形 46"/>
          <p:cNvSpPr/>
          <p:nvPr/>
        </p:nvSpPr>
        <p:spPr>
          <a:xfrm>
            <a:off x="4722741" y="3771704"/>
            <a:ext cx="2133600" cy="428625"/>
          </a:xfrm>
          <a:prstGeom prst="homePlat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001396" y="3771704"/>
            <a:ext cx="1666249" cy="39878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新开客</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435579" y="4662969"/>
            <a:ext cx="3191272" cy="570865"/>
          </a:xfrm>
          <a:prstGeom prst="rect">
            <a:avLst/>
          </a:prstGeom>
          <a:solidFill>
            <a:schemeClr val="tx2">
              <a:lumMod val="60000"/>
              <a:lumOff val="40000"/>
            </a:schemeClr>
          </a:solidFill>
        </p:spPr>
        <p:txBody>
          <a:bodyPr wrap="square" rtlCol="0">
            <a:spAutoFit/>
          </a:bodyPr>
          <a:lstStyle/>
          <a:p>
            <a:pPr>
              <a:lnSpc>
                <a:spcPct val="130000"/>
              </a:lnSpc>
            </a:pPr>
            <a:r>
              <a:rPr lang="zh-CN" altLang="en-US" sz="2400" dirty="0">
                <a:solidFill>
                  <a:schemeClr val="bg1"/>
                </a:solidFill>
                <a:latin typeface="微软雅黑" panose="020B0503020204020204" pitchFamily="34" charset="-122"/>
                <a:ea typeface="微软雅黑" panose="020B0503020204020204" pitchFamily="34" charset="-122"/>
              </a:rPr>
              <a:t>识别客户价值的能力</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2" name="五边形 51"/>
          <p:cNvSpPr/>
          <p:nvPr/>
        </p:nvSpPr>
        <p:spPr>
          <a:xfrm>
            <a:off x="8502555" y="3771704"/>
            <a:ext cx="2133600" cy="428625"/>
          </a:xfrm>
          <a:prstGeom prst="homePlate">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8781211" y="3771704"/>
            <a:ext cx="1666249" cy="39878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人均消费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flipV="1">
            <a:off x="0" y="915809"/>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23" name="文本框 210"/>
          <p:cNvSpPr txBox="1"/>
          <p:nvPr/>
        </p:nvSpPr>
        <p:spPr>
          <a:xfrm>
            <a:off x="8809990" y="455295"/>
            <a:ext cx="3339465" cy="460375"/>
          </a:xfrm>
          <a:prstGeom prst="rect">
            <a:avLst/>
          </a:prstGeom>
          <a:noFill/>
        </p:spPr>
        <p:txBody>
          <a:bodyPr wrap="square" lIns="91452" tIns="45726" rIns="91452" bIns="45726"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销售团队业绩智能管控</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6803" y="5717011"/>
            <a:ext cx="1982275" cy="11150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nimBg="1"/>
      <p:bldP spid="44" grpId="0" bldLvl="0" animBg="1"/>
      <p:bldP spid="42" grpId="0" bldLvl="0" animBg="1"/>
      <p:bldP spid="16" grpId="0" bldLvl="0" animBg="1"/>
      <p:bldP spid="5" grpId="0" bldLvl="0" animBg="1"/>
      <p:bldP spid="40" grpId="0"/>
      <p:bldP spid="45" grpId="0" bldLvl="0" animBg="1"/>
      <p:bldP spid="47" grpId="0" bldLvl="0" animBg="1"/>
      <p:bldP spid="48" grpId="0"/>
      <p:bldP spid="50" grpId="0" bldLvl="0" animBg="1"/>
      <p:bldP spid="52" grpId="0" bldLvl="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42940"/>
            <a:ext cx="2291080" cy="1288415"/>
          </a:xfrm>
          <a:prstGeom prst="rect">
            <a:avLst/>
          </a:prstGeom>
        </p:spPr>
      </p:pic>
      <p:sp>
        <p:nvSpPr>
          <p:cNvPr id="2" name="文本框 1"/>
          <p:cNvSpPr txBox="1"/>
          <p:nvPr/>
        </p:nvSpPr>
        <p:spPr>
          <a:xfrm>
            <a:off x="8054340" y="376555"/>
            <a:ext cx="4049395" cy="460375"/>
          </a:xfrm>
          <a:prstGeom prst="rect">
            <a:avLst/>
          </a:prstGeom>
          <a:noFill/>
        </p:spPr>
        <p:txBody>
          <a:bodyPr wrap="none" rtlCol="0" anchor="t">
            <a:spAutoFit/>
          </a:bodyPr>
          <a:p>
            <a:r>
              <a:rPr lang="zh-CN" altLang="en-US" sz="2400" b="1" dirty="0">
                <a:solidFill>
                  <a:schemeClr val="bg1"/>
                </a:solidFill>
                <a:latin typeface="微软雅黑" panose="020B0503020204020204" pitchFamily="34" charset="-122"/>
                <a:ea typeface="微软雅黑" panose="020B0503020204020204" pitchFamily="34" charset="-122"/>
                <a:sym typeface="+mn-ea"/>
              </a:rPr>
              <a:t>建立全面的销售人员</a:t>
            </a:r>
            <a:r>
              <a:rPr lang="en-US" altLang="zh-CN" sz="2400" b="1" dirty="0">
                <a:solidFill>
                  <a:schemeClr val="bg1"/>
                </a:solidFill>
                <a:latin typeface="微软雅黑" panose="020B0503020204020204" pitchFamily="34" charset="-122"/>
                <a:ea typeface="微软雅黑" panose="020B0503020204020204" pitchFamily="34" charset="-122"/>
                <a:sym typeface="+mn-ea"/>
              </a:rPr>
              <a:t>KPI</a:t>
            </a:r>
            <a:r>
              <a:rPr lang="zh-CN" altLang="en-US" sz="2400" b="1" dirty="0">
                <a:solidFill>
                  <a:schemeClr val="bg1"/>
                </a:solidFill>
                <a:latin typeface="微软雅黑" panose="020B0503020204020204" pitchFamily="34" charset="-122"/>
                <a:ea typeface="微软雅黑" panose="020B0503020204020204" pitchFamily="34" charset="-122"/>
                <a:sym typeface="+mn-ea"/>
              </a:rPr>
              <a:t>考核</a:t>
            </a:r>
            <a:endParaRPr lang="zh-CN" altLang="en-US" sz="2400" b="1" dirty="0">
              <a:solidFill>
                <a:schemeClr val="bg1"/>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591185" y="1300480"/>
            <a:ext cx="2471420" cy="521970"/>
          </a:xfrm>
          <a:prstGeom prst="rect">
            <a:avLst/>
          </a:prstGeom>
          <a:noFill/>
        </p:spPr>
        <p:txBody>
          <a:bodyPr wrap="square" rtlCol="0">
            <a:spAutoFit/>
          </a:bodyPr>
          <a:p>
            <a:r>
              <a:rPr lang="zh-CN" altLang="en-US" sz="2800">
                <a:solidFill>
                  <a:schemeClr val="bg1"/>
                </a:solidFill>
              </a:rPr>
              <a:t>过去你看什么？</a:t>
            </a:r>
            <a:endParaRPr lang="zh-CN" altLang="en-US" sz="2800">
              <a:solidFill>
                <a:schemeClr val="bg1"/>
              </a:solidFill>
            </a:endParaRPr>
          </a:p>
        </p:txBody>
      </p:sp>
      <p:pic>
        <p:nvPicPr>
          <p:cNvPr id="4" name="图片 3"/>
          <p:cNvPicPr>
            <a:picLocks noChangeAspect="1"/>
          </p:cNvPicPr>
          <p:nvPr/>
        </p:nvPicPr>
        <p:blipFill>
          <a:blip r:embed="rId3"/>
          <a:stretch>
            <a:fillRect/>
          </a:stretch>
        </p:blipFill>
        <p:spPr>
          <a:xfrm>
            <a:off x="103505" y="2196465"/>
            <a:ext cx="11942445" cy="3579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8855" y="5734050"/>
            <a:ext cx="2291080" cy="1288415"/>
          </a:xfrm>
          <a:prstGeom prst="rect">
            <a:avLst/>
          </a:prstGeom>
        </p:spPr>
      </p:pic>
      <p:sp>
        <p:nvSpPr>
          <p:cNvPr id="2" name="文本框 1"/>
          <p:cNvSpPr txBox="1"/>
          <p:nvPr/>
        </p:nvSpPr>
        <p:spPr>
          <a:xfrm>
            <a:off x="8034655" y="367030"/>
            <a:ext cx="4049395" cy="460375"/>
          </a:xfrm>
          <a:prstGeom prst="rect">
            <a:avLst/>
          </a:prstGeom>
          <a:noFill/>
        </p:spPr>
        <p:txBody>
          <a:bodyPr wrap="none" rtlCol="0" anchor="t">
            <a:spAutoFit/>
          </a:bodyPr>
          <a:p>
            <a:r>
              <a:rPr lang="zh-CN" altLang="en-US" sz="2400" b="1" dirty="0">
                <a:solidFill>
                  <a:schemeClr val="bg1"/>
                </a:solidFill>
                <a:latin typeface="微软雅黑" panose="020B0503020204020204" pitchFamily="34" charset="-122"/>
                <a:ea typeface="微软雅黑" panose="020B0503020204020204" pitchFamily="34" charset="-122"/>
                <a:sym typeface="+mn-ea"/>
              </a:rPr>
              <a:t>建立全面的销售人员</a:t>
            </a:r>
            <a:r>
              <a:rPr lang="en-US" altLang="zh-CN" sz="2400" b="1" dirty="0">
                <a:solidFill>
                  <a:schemeClr val="bg1"/>
                </a:solidFill>
                <a:latin typeface="微软雅黑" panose="020B0503020204020204" pitchFamily="34" charset="-122"/>
                <a:ea typeface="微软雅黑" panose="020B0503020204020204" pitchFamily="34" charset="-122"/>
                <a:sym typeface="+mn-ea"/>
              </a:rPr>
              <a:t>KPI</a:t>
            </a:r>
            <a:r>
              <a:rPr lang="zh-CN" altLang="en-US" sz="2400" b="1" dirty="0">
                <a:solidFill>
                  <a:schemeClr val="bg1"/>
                </a:solidFill>
                <a:latin typeface="微软雅黑" panose="020B0503020204020204" pitchFamily="34" charset="-122"/>
                <a:ea typeface="微软雅黑" panose="020B0503020204020204" pitchFamily="34" charset="-122"/>
                <a:sym typeface="+mn-ea"/>
              </a:rPr>
              <a:t>考核</a:t>
            </a:r>
            <a:endParaRPr lang="zh-CN" altLang="en-US" sz="2400" b="1"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103505" y="2026920"/>
            <a:ext cx="7472045" cy="293370"/>
          </a:xfrm>
          <a:prstGeom prst="rect">
            <a:avLst/>
          </a:prstGeom>
          <a:noFill/>
        </p:spPr>
        <p:txBody>
          <a:bodyPr wrap="square" rtlCol="0" anchor="t">
            <a:spAutoFit/>
          </a:bodyPr>
          <a:p>
            <a:pPr>
              <a:lnSpc>
                <a:spcPts val="1575"/>
              </a:lnSpc>
            </a:pPr>
            <a:r>
              <a:rPr lang="en-US" altLang="zh-CN" sz="28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销售客源管理</a:t>
            </a:r>
            <a:r>
              <a:rPr lang="en-US" altLang="zh-CN" sz="28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en-US" altLang="zh-CN"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8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en-US" altLang="zh-CN" sz="28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销售业绩分析</a:t>
            </a:r>
            <a:r>
              <a:rPr lang="en-US" altLang="zh-CN" sz="28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en-US" altLang="zh-CN"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8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en-US" altLang="zh-CN" sz="28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客户维护</a:t>
            </a:r>
            <a:r>
              <a:rPr lang="zh-CN" altLang="en-US" sz="28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开发</a:t>
            </a:r>
            <a:endParaRPr lang="zh-CN" altLang="en-US" sz="28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097202" name="图片 4"/>
          <p:cNvPicPr>
            <a:picLocks noChangeAspect="1"/>
          </p:cNvPicPr>
          <p:nvPr/>
        </p:nvPicPr>
        <p:blipFill>
          <a:blip r:embed="rId3"/>
          <a:stretch>
            <a:fillRect/>
          </a:stretch>
        </p:blipFill>
        <p:spPr>
          <a:xfrm>
            <a:off x="207010" y="2420620"/>
            <a:ext cx="11204575" cy="3538855"/>
          </a:xfrm>
          <a:prstGeom prst="rect">
            <a:avLst/>
          </a:prstGeom>
        </p:spPr>
      </p:pic>
      <p:sp>
        <p:nvSpPr>
          <p:cNvPr id="7" name="文本框 6"/>
          <p:cNvSpPr txBox="1"/>
          <p:nvPr/>
        </p:nvSpPr>
        <p:spPr>
          <a:xfrm>
            <a:off x="103505" y="1394460"/>
            <a:ext cx="4932045" cy="521970"/>
          </a:xfrm>
          <a:prstGeom prst="rect">
            <a:avLst/>
          </a:prstGeom>
          <a:noFill/>
        </p:spPr>
        <p:txBody>
          <a:bodyPr wrap="square" rtlCol="0">
            <a:spAutoFit/>
          </a:bodyPr>
          <a:p>
            <a:r>
              <a:rPr lang="zh-CN" altLang="en-US" sz="2800">
                <a:solidFill>
                  <a:schemeClr val="bg1"/>
                </a:solidFill>
              </a:rPr>
              <a:t>在食尚订里看什么？</a:t>
            </a:r>
            <a:endParaRPr lang="zh-CN" altLang="en-US" sz="28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1"/>
          <a:srcRect/>
          <a:stretch>
            <a:fillRect/>
          </a:stretch>
        </p:blipFill>
        <p:spPr bwMode="auto">
          <a:xfrm>
            <a:off x="431800" y="2832100"/>
            <a:ext cx="5626100" cy="2794000"/>
          </a:xfrm>
          <a:prstGeom prst="rect">
            <a:avLst/>
          </a:prstGeom>
          <a:noFill/>
        </p:spPr>
      </p:pic>
      <p:pic>
        <p:nvPicPr>
          <p:cNvPr id="5" name="Picture 3"/>
          <p:cNvPicPr>
            <a:picLocks noChangeAspect="1" noChangeArrowheads="1"/>
          </p:cNvPicPr>
          <p:nvPr/>
        </p:nvPicPr>
        <p:blipFill>
          <a:blip r:embed="rId2"/>
          <a:srcRect/>
          <a:stretch>
            <a:fillRect/>
          </a:stretch>
        </p:blipFill>
        <p:spPr bwMode="auto">
          <a:xfrm>
            <a:off x="6159500" y="2832100"/>
            <a:ext cx="5600700" cy="2794000"/>
          </a:xfrm>
          <a:prstGeom prst="rect">
            <a:avLst/>
          </a:prstGeom>
          <a:noFill/>
        </p:spPr>
      </p:pic>
      <p:sp>
        <p:nvSpPr>
          <p:cNvPr id="7" name="TextBox 1"/>
          <p:cNvSpPr txBox="1"/>
          <p:nvPr/>
        </p:nvSpPr>
        <p:spPr>
          <a:xfrm>
            <a:off x="4526280" y="1422400"/>
            <a:ext cx="3657600" cy="295275"/>
          </a:xfrm>
          <a:prstGeom prst="rect">
            <a:avLst/>
          </a:prstGeom>
          <a:noFill/>
        </p:spPr>
        <p:txBody>
          <a:bodyPr wrap="none" lIns="0" tIns="0" rIns="0" rtlCol="0">
            <a:spAutoFit/>
          </a:bodyPr>
          <a:lstStyle/>
          <a:p>
            <a:pPr algn="ctr">
              <a:lnSpc>
                <a:spcPts val="1950"/>
              </a:lnSpc>
            </a:pPr>
            <a:r>
              <a:rPr lang="en-US" altLang="zh-CN" sz="32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集团各门店经营监控</a:t>
            </a:r>
            <a:endParaRPr lang="en-US" altLang="zh-CN" sz="32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1"/>
          <p:cNvSpPr txBox="1"/>
          <p:nvPr/>
        </p:nvSpPr>
        <p:spPr>
          <a:xfrm>
            <a:off x="929640" y="1981201"/>
            <a:ext cx="10764520" cy="247650"/>
          </a:xfrm>
          <a:prstGeom prst="rect">
            <a:avLst/>
          </a:prstGeom>
          <a:noFill/>
        </p:spPr>
        <p:txBody>
          <a:bodyPr wrap="none" lIns="0" tIns="0" rIns="0" rtlCol="0">
            <a:spAutoFit/>
          </a:bodyPr>
          <a:lstStyle/>
          <a:p>
            <a:pPr>
              <a:lnSpc>
                <a:spcPts val="1575"/>
              </a:lnSpc>
            </a:pPr>
            <a:r>
              <a:rPr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各门店日经营分析</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 </a:t>
            </a:r>
            <a:r>
              <a:rPr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各门店月经营分析</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 </a:t>
            </a:r>
            <a:r>
              <a:rPr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各门店销售渠道业绩分析</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 </a:t>
            </a:r>
            <a:r>
              <a:rPr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各门店客户分析</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 </a:t>
            </a:r>
            <a:r>
              <a:rPr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各门店客户价值分析</a:t>
            </a:r>
            <a:endParaRPr lang="en-US" altLang="zh-CN"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 name="Picture 2" descr="D:\Program Files\SVN\SVN单分店\02-需求分析\15-订多多对接\订多多UI贴图\header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1821" y="2848459"/>
            <a:ext cx="534611" cy="2250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Program Files\SVN\SVN单分店\02-需求分析\15-订多多对接\订多多UI贴图\header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913" y="2834644"/>
            <a:ext cx="534611" cy="225099"/>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210"/>
          <p:cNvSpPr txBox="1"/>
          <p:nvPr/>
        </p:nvSpPr>
        <p:spPr>
          <a:xfrm>
            <a:off x="9634870" y="424796"/>
            <a:ext cx="2476517" cy="460375"/>
          </a:xfrm>
          <a:prstGeom prst="rect">
            <a:avLst/>
          </a:prstGeom>
          <a:noFill/>
        </p:spPr>
        <p:txBody>
          <a:bodyPr wrap="square" lIns="91452" tIns="45726" rIns="91452" bIns="45726"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集团化统一管理</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矩形 1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sp>
        <p:nvSpPr>
          <p:cNvPr id="2" name="文本框 1"/>
          <p:cNvSpPr txBox="1"/>
          <p:nvPr/>
        </p:nvSpPr>
        <p:spPr>
          <a:xfrm>
            <a:off x="431800" y="5626100"/>
            <a:ext cx="11250930" cy="922020"/>
          </a:xfrm>
          <a:prstGeom prst="rect">
            <a:avLst/>
          </a:prstGeom>
          <a:noFill/>
        </p:spPr>
        <p:txBody>
          <a:bodyPr wrap="square" rtlCol="0" anchor="t">
            <a:spAutoFit/>
          </a:bodyPr>
          <a:p>
            <a:pPr>
              <a:lnSpc>
                <a:spcPct val="150000"/>
              </a:lnSpc>
            </a:pPr>
            <a:r>
              <a:rPr lang="en-US" altLang="zh-CN" dirty="0">
                <a:solidFill>
                  <a:schemeClr val="bg1"/>
                </a:solidFill>
                <a:latin typeface="微软雅黑" panose="020B0503020204020204" pitchFamily="34" charset="-122"/>
                <a:cs typeface="微软雅黑" panose="020B0503020204020204" pitchFamily="34" charset="-122"/>
                <a:sym typeface="+mn-ea"/>
              </a:rPr>
              <a:t>智能分析计算系统每天对各门店订单，客户，销售渠道相关数据进行分析形成各门店订单统计分析数据，客户资源分析数据，销售渠道分析数据，助力集团领导对门店进行管理指导。</a:t>
            </a:r>
            <a:endParaRPr lang="zh-CN" altLang="en-US"/>
          </a:p>
        </p:txBody>
      </p:sp>
    </p:spTree>
  </p:cSld>
  <p:clrMapOvr>
    <a:masterClrMapping/>
  </p:clrMapOvr>
  <p:transition spd="slow">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p:cNvSpPr txBox="1"/>
          <p:nvPr/>
        </p:nvSpPr>
        <p:spPr>
          <a:xfrm>
            <a:off x="408868" y="2026975"/>
            <a:ext cx="4279900" cy="4662170"/>
          </a:xfrm>
          <a:prstGeom prst="rect">
            <a:avLst/>
          </a:prstGeom>
          <a:noFill/>
        </p:spPr>
        <p:txBody>
          <a:bodyPr wrap="square" lIns="0" tIns="0" rIns="0" rtlCol="0">
            <a:spAutoFit/>
          </a:bodyPr>
          <a:lstStyle/>
          <a:p>
            <a:pPr>
              <a:lnSpc>
                <a:spcPct val="150000"/>
              </a:lnSpc>
            </a:pPr>
            <a:r>
              <a:rPr lang="en-US" altLang="zh-CN" sz="32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集团统一预订台</a:t>
            </a:r>
            <a:r>
              <a:rPr lang="zh-CN" altLang="en-US" sz="32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32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400" dirty="0" err="1">
                <a:solidFill>
                  <a:schemeClr val="bg1"/>
                </a:solidFill>
                <a:latin typeface="微软雅黑" panose="020B0503020204020204" pitchFamily="34" charset="-122"/>
                <a:cs typeface="微软雅黑" panose="020B0503020204020204" pitchFamily="34" charset="-122"/>
                <a:sym typeface="+mn-ea"/>
              </a:rPr>
              <a:t>集团预订员实时掌握多个门店餐位</a:t>
            </a:r>
            <a:r>
              <a:rPr lang="zh-CN" altLang="en-US" sz="2400" dirty="0" err="1">
                <a:solidFill>
                  <a:schemeClr val="bg1"/>
                </a:solidFill>
                <a:latin typeface="微软雅黑" panose="020B0503020204020204" pitchFamily="34" charset="-122"/>
                <a:cs typeface="微软雅黑" panose="020B0503020204020204" pitchFamily="34" charset="-122"/>
                <a:sym typeface="+mn-ea"/>
              </a:rPr>
              <a:t>情况</a:t>
            </a:r>
            <a:r>
              <a:rPr lang="en-US" altLang="zh-CN" sz="2400" dirty="0" err="1">
                <a:solidFill>
                  <a:schemeClr val="bg1"/>
                </a:solidFill>
                <a:latin typeface="微软雅黑" panose="020B0503020204020204" pitchFamily="34" charset="-122"/>
                <a:cs typeface="微软雅黑" panose="020B0503020204020204" pitchFamily="34" charset="-122"/>
                <a:sym typeface="+mn-ea"/>
              </a:rPr>
              <a:t>，</a:t>
            </a:r>
            <a:r>
              <a:rPr lang="zh-CN" altLang="en-US" sz="2400" dirty="0" err="1">
                <a:solidFill>
                  <a:schemeClr val="bg1"/>
                </a:solidFill>
                <a:latin typeface="微软雅黑" panose="020B0503020204020204" pitchFamily="34" charset="-122"/>
                <a:cs typeface="微软雅黑" panose="020B0503020204020204" pitchFamily="34" charset="-122"/>
                <a:sym typeface="+mn-ea"/>
              </a:rPr>
              <a:t>当客户通过集团渠道需求预订时能及时</a:t>
            </a:r>
            <a:r>
              <a:rPr lang="en-US" altLang="zh-CN" sz="2400" dirty="0" err="1">
                <a:solidFill>
                  <a:schemeClr val="bg1"/>
                </a:solidFill>
                <a:latin typeface="微软雅黑" panose="020B0503020204020204" pitchFamily="34" charset="-122"/>
                <a:cs typeface="微软雅黑" panose="020B0503020204020204" pitchFamily="34" charset="-122"/>
                <a:sym typeface="+mn-ea"/>
              </a:rPr>
              <a:t>有效与客户</a:t>
            </a:r>
            <a:r>
              <a:rPr lang="zh-CN" altLang="en-US" sz="2400" dirty="0" err="1">
                <a:solidFill>
                  <a:schemeClr val="bg1"/>
                </a:solidFill>
                <a:latin typeface="微软雅黑" panose="020B0503020204020204" pitchFamily="34" charset="-122"/>
                <a:cs typeface="微软雅黑" panose="020B0503020204020204" pitchFamily="34" charset="-122"/>
                <a:sym typeface="+mn-ea"/>
              </a:rPr>
              <a:t>沟通，</a:t>
            </a:r>
            <a:r>
              <a:rPr lang="en-US" altLang="zh-CN" sz="2400" dirty="0" err="1">
                <a:solidFill>
                  <a:schemeClr val="bg1"/>
                </a:solidFill>
                <a:latin typeface="微软雅黑" panose="020B0503020204020204" pitchFamily="34" charset="-122"/>
                <a:cs typeface="微软雅黑" panose="020B0503020204020204" pitchFamily="34" charset="-122"/>
                <a:sym typeface="+mn-ea"/>
              </a:rPr>
              <a:t>通过合理分配客流增加预订成功率</a:t>
            </a:r>
            <a:r>
              <a:rPr lang="zh-CN" altLang="en-US" sz="2400" dirty="0" err="1">
                <a:solidFill>
                  <a:schemeClr val="bg1"/>
                </a:solidFill>
                <a:latin typeface="微软雅黑" panose="020B0503020204020204" pitchFamily="34" charset="-122"/>
                <a:cs typeface="微软雅黑" panose="020B0503020204020204" pitchFamily="34" charset="-122"/>
                <a:sym typeface="+mn-ea"/>
              </a:rPr>
              <a:t>，提高客户体验感。</a:t>
            </a:r>
            <a:endParaRPr lang="en-US" altLang="zh-CN" sz="2400" dirty="0">
              <a:solidFill>
                <a:schemeClr val="bg1"/>
              </a:solidFill>
              <a:latin typeface="微软雅黑" panose="020B0503020204020204" pitchFamily="34" charset="-122"/>
              <a:cs typeface="微软雅黑" panose="020B0503020204020204" pitchFamily="34" charset="-122"/>
            </a:endParaRPr>
          </a:p>
          <a:p>
            <a:pPr>
              <a:lnSpc>
                <a:spcPct val="150000"/>
              </a:lnSpc>
            </a:pPr>
            <a:endParaRPr lang="zh-CN" altLang="en-US" sz="24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en-US" sz="2400"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05400" y="1828801"/>
            <a:ext cx="6667572" cy="355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D:\Program Files\SVN\SVN单分店\02-需求分析\15-订多多对接\订多多UI贴图\header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828800"/>
            <a:ext cx="936520" cy="394325"/>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210"/>
          <p:cNvSpPr txBox="1"/>
          <p:nvPr/>
        </p:nvSpPr>
        <p:spPr>
          <a:xfrm>
            <a:off x="9703450" y="424796"/>
            <a:ext cx="2476517" cy="460375"/>
          </a:xfrm>
          <a:prstGeom prst="rect">
            <a:avLst/>
          </a:prstGeom>
          <a:noFill/>
        </p:spPr>
        <p:txBody>
          <a:bodyPr wrap="square" lIns="91452" tIns="45726" rIns="91452" bIns="45726"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集团化统一管理</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矩形 12"/>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spTree>
  </p:cSld>
  <p:clrMapOvr>
    <a:masterClrMapping/>
  </p:clrMapOvr>
  <p:transition spd="slow">
    <p:cover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矩形 176"/>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sp>
        <p:nvSpPr>
          <p:cNvPr id="180" name="文本框 210"/>
          <p:cNvSpPr txBox="1"/>
          <p:nvPr/>
        </p:nvSpPr>
        <p:spPr>
          <a:xfrm>
            <a:off x="9427845" y="367030"/>
            <a:ext cx="2721610" cy="460375"/>
          </a:xfrm>
          <a:prstGeom prst="rect">
            <a:avLst/>
          </a:prstGeom>
          <a:noFill/>
        </p:spPr>
        <p:txBody>
          <a:bodyPr wrap="square" lIns="91452" tIns="45726" rIns="91452" bIns="45726"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全新企业服务理念</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左大括号 7"/>
          <p:cNvSpPr/>
          <p:nvPr/>
        </p:nvSpPr>
        <p:spPr>
          <a:xfrm rot="5400000">
            <a:off x="5041281" y="-3188887"/>
            <a:ext cx="1900696" cy="11476196"/>
          </a:xfrm>
          <a:prstGeom prst="leftBrace">
            <a:avLst>
              <a:gd name="adj1" fmla="val 70061"/>
              <a:gd name="adj2" fmla="val 50017"/>
            </a:avLst>
          </a:prstGeom>
          <a:ln w="38100" cmpd="sng">
            <a:solidFill>
              <a:schemeClr val="tx2">
                <a:lumMod val="60000"/>
                <a:lumOff val="40000"/>
              </a:schemeClr>
            </a:solidFill>
          </a:ln>
        </p:spPr>
        <p:style>
          <a:lnRef idx="2">
            <a:schemeClr val="accent1"/>
          </a:lnRef>
          <a:fillRef idx="0">
            <a:schemeClr val="accent1"/>
          </a:fillRef>
          <a:effectRef idx="1">
            <a:schemeClr val="accent1"/>
          </a:effectRef>
          <a:fontRef idx="minor">
            <a:schemeClr val="tx1"/>
          </a:fontRef>
        </p:style>
        <p:txBody>
          <a:bodyPr lIns="91452" tIns="45726" rIns="91452" bIns="45726" rtlCol="0" anchor="ctr"/>
          <a:lstStyle/>
          <a:p>
            <a:pPr algn="ctr"/>
            <a:endParaRPr kumimoji="1" lang="zh-CN" altLang="en-US" sz="2400"/>
          </a:p>
        </p:txBody>
      </p:sp>
      <p:grpSp>
        <p:nvGrpSpPr>
          <p:cNvPr id="2" name="组合 110"/>
          <p:cNvGrpSpPr/>
          <p:nvPr/>
        </p:nvGrpSpPr>
        <p:grpSpPr>
          <a:xfrm>
            <a:off x="723539" y="2986039"/>
            <a:ext cx="627528" cy="527812"/>
            <a:chOff x="5146675" y="766763"/>
            <a:chExt cx="1590676" cy="1338263"/>
          </a:xfrm>
          <a:gradFill>
            <a:gsLst>
              <a:gs pos="0">
                <a:srgbClr val="FE4444"/>
              </a:gs>
              <a:gs pos="100000">
                <a:srgbClr val="832B2B"/>
              </a:gs>
            </a:gsLst>
            <a:lin ang="5400000" scaled="0"/>
          </a:gradFill>
        </p:grpSpPr>
        <p:sp>
          <p:nvSpPr>
            <p:cNvPr id="10" name="Oval 18"/>
            <p:cNvSpPr>
              <a:spLocks noChangeArrowheads="1"/>
            </p:cNvSpPr>
            <p:nvPr/>
          </p:nvSpPr>
          <p:spPr bwMode="auto">
            <a:xfrm>
              <a:off x="5675313" y="766763"/>
              <a:ext cx="533400" cy="534988"/>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1"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2"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3"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4"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p:spPr>
          <p:txBody>
            <a:bodyPr vert="horz" wrap="square" lIns="121920" tIns="60960" rIns="121920" bIns="60960" numCol="1" anchor="t" anchorCtr="0" compatLnSpc="1"/>
            <a:lstStyle/>
            <a:p>
              <a:endParaRPr lang="zh-CN" altLang="en-US" sz="2400"/>
            </a:p>
          </p:txBody>
        </p:sp>
        <p:sp>
          <p:nvSpPr>
            <p:cNvPr id="15"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6"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7" name="Oval 25"/>
            <p:cNvSpPr>
              <a:spLocks noChangeArrowheads="1"/>
            </p:cNvSpPr>
            <p:nvPr/>
          </p:nvSpPr>
          <p:spPr bwMode="auto">
            <a:xfrm>
              <a:off x="5267325" y="966788"/>
              <a:ext cx="401638" cy="403225"/>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8"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9"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p:spPr>
          <p:txBody>
            <a:bodyPr vert="horz" wrap="square" lIns="121920" tIns="60960" rIns="121920" bIns="60960" numCol="1" anchor="t" anchorCtr="0" compatLnSpc="1"/>
            <a:lstStyle/>
            <a:p>
              <a:endParaRPr lang="zh-CN" altLang="en-US" sz="2400"/>
            </a:p>
          </p:txBody>
        </p:sp>
        <p:sp>
          <p:nvSpPr>
            <p:cNvPr id="20" name="Oval 28"/>
            <p:cNvSpPr>
              <a:spLocks noChangeArrowheads="1"/>
            </p:cNvSpPr>
            <p:nvPr/>
          </p:nvSpPr>
          <p:spPr bwMode="auto">
            <a:xfrm>
              <a:off x="6215063" y="966788"/>
              <a:ext cx="403225" cy="403225"/>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21"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p:spPr>
          <p:txBody>
            <a:bodyPr vert="horz" wrap="square" lIns="121920" tIns="60960" rIns="121920" bIns="60960" numCol="1" anchor="t" anchorCtr="0" compatLnSpc="1"/>
            <a:lstStyle/>
            <a:p>
              <a:endParaRPr lang="zh-CN" altLang="en-US" sz="2400"/>
            </a:p>
          </p:txBody>
        </p:sp>
      </p:grpSp>
      <p:sp>
        <p:nvSpPr>
          <p:cNvPr id="22" name="文本框 1"/>
          <p:cNvSpPr txBox="1"/>
          <p:nvPr/>
        </p:nvSpPr>
        <p:spPr>
          <a:xfrm>
            <a:off x="239416" y="3520395"/>
            <a:ext cx="11772072" cy="583565"/>
          </a:xfrm>
          <a:prstGeom prst="rect">
            <a:avLst/>
          </a:prstGeom>
          <a:noFill/>
        </p:spPr>
        <p:txBody>
          <a:bodyPr wrap="square" lIns="91452" tIns="45726" rIns="91452" bIns="45726" rtlCol="0">
            <a:spAutoFit/>
          </a:bodyPr>
          <a:lstStyle/>
          <a:p>
            <a:r>
              <a:rPr kumimoji="1" lang="zh-CN" altLang="en-US" sz="1600" b="1" dirty="0">
                <a:latin typeface="Heiti SC Light"/>
                <a:ea typeface="Heiti SC Light"/>
                <a:cs typeface="Heiti SC Light"/>
              </a:rPr>
              <a:t>     </a:t>
            </a:r>
            <a:r>
              <a:rPr kumimoji="1"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任何客户</a:t>
            </a:r>
            <a:r>
              <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任何</a:t>
            </a:r>
            <a:r>
              <a:rPr kumimoji="1"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时间</a:t>
            </a:r>
            <a:r>
              <a:rPr kumimoji="1"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kumimoji="1"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任何地点                              定制服务</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满意</a:t>
            </a:r>
            <a:r>
              <a:rPr kumimoji="1"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服务</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endParaRPr kumimoji="1"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Freeform 19"/>
          <p:cNvSpPr>
            <a:spLocks noEditPoints="1"/>
          </p:cNvSpPr>
          <p:nvPr/>
        </p:nvSpPr>
        <p:spPr bwMode="auto">
          <a:xfrm>
            <a:off x="2956945" y="2829948"/>
            <a:ext cx="567289" cy="683905"/>
          </a:xfrm>
          <a:custGeom>
            <a:avLst/>
            <a:gdLst>
              <a:gd name="T0" fmla="*/ 87 w 164"/>
              <a:gd name="T1" fmla="*/ 102 h 197"/>
              <a:gd name="T2" fmla="*/ 87 w 164"/>
              <a:gd name="T3" fmla="*/ 69 h 197"/>
              <a:gd name="T4" fmla="*/ 75 w 164"/>
              <a:gd name="T5" fmla="*/ 69 h 197"/>
              <a:gd name="T6" fmla="*/ 75 w 164"/>
              <a:gd name="T7" fmla="*/ 102 h 197"/>
              <a:gd name="T8" fmla="*/ 67 w 164"/>
              <a:gd name="T9" fmla="*/ 115 h 197"/>
              <a:gd name="T10" fmla="*/ 74 w 164"/>
              <a:gd name="T11" fmla="*/ 127 h 197"/>
              <a:gd name="T12" fmla="*/ 74 w 164"/>
              <a:gd name="T13" fmla="*/ 136 h 197"/>
              <a:gd name="T14" fmla="*/ 87 w 164"/>
              <a:gd name="T15" fmla="*/ 136 h 197"/>
              <a:gd name="T16" fmla="*/ 87 w 164"/>
              <a:gd name="T17" fmla="*/ 127 h 197"/>
              <a:gd name="T18" fmla="*/ 97 w 164"/>
              <a:gd name="T19" fmla="*/ 115 h 197"/>
              <a:gd name="T20" fmla="*/ 87 w 164"/>
              <a:gd name="T21" fmla="*/ 102 h 197"/>
              <a:gd name="T22" fmla="*/ 147 w 164"/>
              <a:gd name="T23" fmla="*/ 65 h 197"/>
              <a:gd name="T24" fmla="*/ 163 w 164"/>
              <a:gd name="T25" fmla="*/ 49 h 197"/>
              <a:gd name="T26" fmla="*/ 147 w 164"/>
              <a:gd name="T27" fmla="*/ 33 h 197"/>
              <a:gd name="T28" fmla="*/ 131 w 164"/>
              <a:gd name="T29" fmla="*/ 49 h 197"/>
              <a:gd name="T30" fmla="*/ 87 w 164"/>
              <a:gd name="T31" fmla="*/ 33 h 197"/>
              <a:gd name="T32" fmla="*/ 87 w 164"/>
              <a:gd name="T33" fmla="*/ 16 h 197"/>
              <a:gd name="T34" fmla="*/ 99 w 164"/>
              <a:gd name="T35" fmla="*/ 16 h 197"/>
              <a:gd name="T36" fmla="*/ 99 w 164"/>
              <a:gd name="T37" fmla="*/ 0 h 197"/>
              <a:gd name="T38" fmla="*/ 63 w 164"/>
              <a:gd name="T39" fmla="*/ 0 h 197"/>
              <a:gd name="T40" fmla="*/ 63 w 164"/>
              <a:gd name="T41" fmla="*/ 16 h 197"/>
              <a:gd name="T42" fmla="*/ 75 w 164"/>
              <a:gd name="T43" fmla="*/ 16 h 197"/>
              <a:gd name="T44" fmla="*/ 75 w 164"/>
              <a:gd name="T45" fmla="*/ 33 h 197"/>
              <a:gd name="T46" fmla="*/ 0 w 164"/>
              <a:gd name="T47" fmla="*/ 115 h 197"/>
              <a:gd name="T48" fmla="*/ 82 w 164"/>
              <a:gd name="T49" fmla="*/ 197 h 197"/>
              <a:gd name="T50" fmla="*/ 164 w 164"/>
              <a:gd name="T51" fmla="*/ 115 h 197"/>
              <a:gd name="T52" fmla="*/ 147 w 164"/>
              <a:gd name="T53" fmla="*/ 65 h 197"/>
              <a:gd name="T54" fmla="*/ 82 w 164"/>
              <a:gd name="T55" fmla="*/ 182 h 197"/>
              <a:gd name="T56" fmla="*/ 15 w 164"/>
              <a:gd name="T57" fmla="*/ 115 h 197"/>
              <a:gd name="T58" fmla="*/ 82 w 164"/>
              <a:gd name="T59" fmla="*/ 48 h 197"/>
              <a:gd name="T60" fmla="*/ 149 w 164"/>
              <a:gd name="T61" fmla="*/ 115 h 197"/>
              <a:gd name="T62" fmla="*/ 82 w 164"/>
              <a:gd name="T63" fmla="*/ 18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97">
                <a:moveTo>
                  <a:pt x="87" y="102"/>
                </a:moveTo>
                <a:cubicBezTo>
                  <a:pt x="87" y="69"/>
                  <a:pt x="87" y="69"/>
                  <a:pt x="87" y="69"/>
                </a:cubicBezTo>
                <a:cubicBezTo>
                  <a:pt x="75" y="69"/>
                  <a:pt x="75" y="69"/>
                  <a:pt x="75" y="69"/>
                </a:cubicBezTo>
                <a:cubicBezTo>
                  <a:pt x="75" y="102"/>
                  <a:pt x="75" y="102"/>
                  <a:pt x="75" y="102"/>
                </a:cubicBezTo>
                <a:cubicBezTo>
                  <a:pt x="70" y="104"/>
                  <a:pt x="67" y="109"/>
                  <a:pt x="67" y="115"/>
                </a:cubicBezTo>
                <a:cubicBezTo>
                  <a:pt x="67" y="120"/>
                  <a:pt x="70" y="125"/>
                  <a:pt x="74" y="127"/>
                </a:cubicBezTo>
                <a:cubicBezTo>
                  <a:pt x="74" y="136"/>
                  <a:pt x="74" y="136"/>
                  <a:pt x="74" y="136"/>
                </a:cubicBezTo>
                <a:cubicBezTo>
                  <a:pt x="87" y="136"/>
                  <a:pt x="87" y="136"/>
                  <a:pt x="87" y="136"/>
                </a:cubicBezTo>
                <a:cubicBezTo>
                  <a:pt x="87" y="127"/>
                  <a:pt x="87" y="127"/>
                  <a:pt x="87" y="127"/>
                </a:cubicBezTo>
                <a:cubicBezTo>
                  <a:pt x="92" y="125"/>
                  <a:pt x="97" y="120"/>
                  <a:pt x="97" y="115"/>
                </a:cubicBezTo>
                <a:cubicBezTo>
                  <a:pt x="97" y="109"/>
                  <a:pt x="92" y="104"/>
                  <a:pt x="87" y="102"/>
                </a:cubicBezTo>
                <a:close/>
                <a:moveTo>
                  <a:pt x="147" y="65"/>
                </a:moveTo>
                <a:cubicBezTo>
                  <a:pt x="163" y="49"/>
                  <a:pt x="163" y="49"/>
                  <a:pt x="163" y="49"/>
                </a:cubicBezTo>
                <a:cubicBezTo>
                  <a:pt x="147" y="33"/>
                  <a:pt x="147" y="33"/>
                  <a:pt x="147" y="33"/>
                </a:cubicBezTo>
                <a:cubicBezTo>
                  <a:pt x="131" y="49"/>
                  <a:pt x="131" y="49"/>
                  <a:pt x="131" y="49"/>
                </a:cubicBezTo>
                <a:cubicBezTo>
                  <a:pt x="119" y="40"/>
                  <a:pt x="103" y="35"/>
                  <a:pt x="87" y="33"/>
                </a:cubicBezTo>
                <a:cubicBezTo>
                  <a:pt x="87" y="16"/>
                  <a:pt x="87" y="16"/>
                  <a:pt x="87" y="16"/>
                </a:cubicBezTo>
                <a:cubicBezTo>
                  <a:pt x="99" y="16"/>
                  <a:pt x="99" y="16"/>
                  <a:pt x="99" y="16"/>
                </a:cubicBezTo>
                <a:cubicBezTo>
                  <a:pt x="99" y="0"/>
                  <a:pt x="99" y="0"/>
                  <a:pt x="99" y="0"/>
                </a:cubicBezTo>
                <a:cubicBezTo>
                  <a:pt x="63" y="0"/>
                  <a:pt x="63" y="0"/>
                  <a:pt x="63" y="0"/>
                </a:cubicBezTo>
                <a:cubicBezTo>
                  <a:pt x="63" y="16"/>
                  <a:pt x="63" y="16"/>
                  <a:pt x="63" y="16"/>
                </a:cubicBezTo>
                <a:cubicBezTo>
                  <a:pt x="75" y="16"/>
                  <a:pt x="75" y="16"/>
                  <a:pt x="75" y="16"/>
                </a:cubicBezTo>
                <a:cubicBezTo>
                  <a:pt x="75" y="33"/>
                  <a:pt x="75" y="33"/>
                  <a:pt x="75" y="33"/>
                </a:cubicBezTo>
                <a:cubicBezTo>
                  <a:pt x="33" y="37"/>
                  <a:pt x="0" y="72"/>
                  <a:pt x="0" y="115"/>
                </a:cubicBezTo>
                <a:cubicBezTo>
                  <a:pt x="0" y="160"/>
                  <a:pt x="36" y="197"/>
                  <a:pt x="82" y="197"/>
                </a:cubicBezTo>
                <a:cubicBezTo>
                  <a:pt x="127" y="197"/>
                  <a:pt x="164" y="160"/>
                  <a:pt x="164" y="115"/>
                </a:cubicBezTo>
                <a:cubicBezTo>
                  <a:pt x="164" y="96"/>
                  <a:pt x="157" y="79"/>
                  <a:pt x="147" y="65"/>
                </a:cubicBezTo>
                <a:close/>
                <a:moveTo>
                  <a:pt x="82" y="182"/>
                </a:moveTo>
                <a:cubicBezTo>
                  <a:pt x="45" y="182"/>
                  <a:pt x="15" y="152"/>
                  <a:pt x="15" y="115"/>
                </a:cubicBezTo>
                <a:cubicBezTo>
                  <a:pt x="15" y="78"/>
                  <a:pt x="45" y="48"/>
                  <a:pt x="82" y="48"/>
                </a:cubicBezTo>
                <a:cubicBezTo>
                  <a:pt x="119" y="48"/>
                  <a:pt x="149" y="78"/>
                  <a:pt x="149" y="115"/>
                </a:cubicBezTo>
                <a:cubicBezTo>
                  <a:pt x="149" y="152"/>
                  <a:pt x="119" y="182"/>
                  <a:pt x="82" y="182"/>
                </a:cubicBezTo>
                <a:close/>
              </a:path>
            </a:pathLst>
          </a:custGeom>
          <a:gradFill>
            <a:gsLst>
              <a:gs pos="0">
                <a:srgbClr val="FE4444"/>
              </a:gs>
              <a:gs pos="100000">
                <a:srgbClr val="832B2B"/>
              </a:gs>
            </a:gsLst>
            <a:lin ang="5400000" scaled="0"/>
          </a:gradFill>
          <a:ln>
            <a:noFill/>
          </a:ln>
        </p:spPr>
        <p:txBody>
          <a:bodyPr vert="horz" wrap="square" lIns="91452" tIns="45726" rIns="91452" bIns="45726" numCol="1" anchor="t" anchorCtr="0" compatLnSpc="1"/>
          <a:lstStyle/>
          <a:p>
            <a:endParaRPr lang="zh-CN" altLang="en-US" sz="2400"/>
          </a:p>
        </p:txBody>
      </p:sp>
      <p:sp>
        <p:nvSpPr>
          <p:cNvPr id="24" name="Freeform 67"/>
          <p:cNvSpPr>
            <a:spLocks noEditPoints="1"/>
          </p:cNvSpPr>
          <p:nvPr/>
        </p:nvSpPr>
        <p:spPr bwMode="auto">
          <a:xfrm>
            <a:off x="5351073" y="2849776"/>
            <a:ext cx="649679" cy="666307"/>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gradFill>
            <a:gsLst>
              <a:gs pos="0">
                <a:srgbClr val="FE4444"/>
              </a:gs>
              <a:gs pos="100000">
                <a:srgbClr val="832B2B"/>
              </a:gs>
            </a:gsLst>
            <a:lin ang="5400000" scaled="0"/>
          </a:gradFill>
          <a:ln>
            <a:noFill/>
          </a:ln>
        </p:spPr>
        <p:txBody>
          <a:bodyPr vert="horz" wrap="square" lIns="91452" tIns="45726" rIns="91452" bIns="45726" numCol="1" anchor="t" anchorCtr="0" compatLnSpc="1"/>
          <a:lstStyle/>
          <a:p>
            <a:endParaRPr lang="zh-CN" altLang="en-US" sz="2400"/>
          </a:p>
        </p:txBody>
      </p:sp>
      <p:sp>
        <p:nvSpPr>
          <p:cNvPr id="25" name="Freeform 253"/>
          <p:cNvSpPr>
            <a:spLocks noEditPoints="1"/>
          </p:cNvSpPr>
          <p:nvPr/>
        </p:nvSpPr>
        <p:spPr bwMode="auto">
          <a:xfrm>
            <a:off x="7896711" y="2999287"/>
            <a:ext cx="580559" cy="506996"/>
          </a:xfrm>
          <a:custGeom>
            <a:avLst/>
            <a:gdLst>
              <a:gd name="T0" fmla="*/ 31 w 203"/>
              <a:gd name="T1" fmla="*/ 12 h 177"/>
              <a:gd name="T2" fmla="*/ 175 w 203"/>
              <a:gd name="T3" fmla="*/ 110 h 177"/>
              <a:gd name="T4" fmla="*/ 187 w 203"/>
              <a:gd name="T5" fmla="*/ 110 h 177"/>
              <a:gd name="T6" fmla="*/ 175 w 203"/>
              <a:gd name="T7" fmla="*/ 0 h 177"/>
              <a:gd name="T8" fmla="*/ 19 w 203"/>
              <a:gd name="T9" fmla="*/ 12 h 177"/>
              <a:gd name="T10" fmla="*/ 29 w 203"/>
              <a:gd name="T11" fmla="*/ 77 h 177"/>
              <a:gd name="T12" fmla="*/ 165 w 203"/>
              <a:gd name="T13" fmla="*/ 108 h 177"/>
              <a:gd name="T14" fmla="*/ 171 w 203"/>
              <a:gd name="T15" fmla="*/ 16 h 177"/>
              <a:gd name="T16" fmla="*/ 35 w 203"/>
              <a:gd name="T17" fmla="*/ 75 h 177"/>
              <a:gd name="T18" fmla="*/ 35 w 203"/>
              <a:gd name="T19" fmla="*/ 115 h 177"/>
              <a:gd name="T20" fmla="*/ 139 w 203"/>
              <a:gd name="T21" fmla="*/ 116 h 177"/>
              <a:gd name="T22" fmla="*/ 149 w 203"/>
              <a:gd name="T23" fmla="*/ 76 h 177"/>
              <a:gd name="T24" fmla="*/ 159 w 203"/>
              <a:gd name="T25" fmla="*/ 110 h 177"/>
              <a:gd name="T26" fmla="*/ 79 w 203"/>
              <a:gd name="T27" fmla="*/ 96 h 177"/>
              <a:gd name="T28" fmla="*/ 63 w 203"/>
              <a:gd name="T29" fmla="*/ 80 h 177"/>
              <a:gd name="T30" fmla="*/ 79 w 203"/>
              <a:gd name="T31" fmla="*/ 96 h 177"/>
              <a:gd name="T32" fmla="*/ 63 w 203"/>
              <a:gd name="T33" fmla="*/ 72 h 177"/>
              <a:gd name="T34" fmla="*/ 79 w 203"/>
              <a:gd name="T35" fmla="*/ 56 h 177"/>
              <a:gd name="T36" fmla="*/ 79 w 203"/>
              <a:gd name="T37" fmla="*/ 48 h 177"/>
              <a:gd name="T38" fmla="*/ 63 w 203"/>
              <a:gd name="T39" fmla="*/ 32 h 177"/>
              <a:gd name="T40" fmla="*/ 79 w 203"/>
              <a:gd name="T41" fmla="*/ 48 h 177"/>
              <a:gd name="T42" fmla="*/ 139 w 203"/>
              <a:gd name="T43" fmla="*/ 132 h 177"/>
              <a:gd name="T44" fmla="*/ 35 w 203"/>
              <a:gd name="T45" fmla="*/ 120 h 177"/>
              <a:gd name="T46" fmla="*/ 197 w 203"/>
              <a:gd name="T47" fmla="*/ 124 h 177"/>
              <a:gd name="T48" fmla="*/ 191 w 203"/>
              <a:gd name="T49" fmla="*/ 136 h 177"/>
              <a:gd name="T50" fmla="*/ 187 w 203"/>
              <a:gd name="T51" fmla="*/ 126 h 177"/>
              <a:gd name="T52" fmla="*/ 175 w 203"/>
              <a:gd name="T53" fmla="*/ 126 h 177"/>
              <a:gd name="T54" fmla="*/ 171 w 203"/>
              <a:gd name="T55" fmla="*/ 136 h 177"/>
              <a:gd name="T56" fmla="*/ 165 w 203"/>
              <a:gd name="T57" fmla="*/ 116 h 177"/>
              <a:gd name="T58" fmla="*/ 159 w 203"/>
              <a:gd name="T59" fmla="*/ 136 h 177"/>
              <a:gd name="T60" fmla="*/ 155 w 203"/>
              <a:gd name="T61" fmla="*/ 90 h 177"/>
              <a:gd name="T62" fmla="*/ 143 w 203"/>
              <a:gd name="T63" fmla="*/ 90 h 177"/>
              <a:gd name="T64" fmla="*/ 127 w 203"/>
              <a:gd name="T65" fmla="*/ 136 h 177"/>
              <a:gd name="T66" fmla="*/ 203 w 203"/>
              <a:gd name="T67" fmla="*/ 172 h 177"/>
              <a:gd name="T68" fmla="*/ 197 w 203"/>
              <a:gd name="T69" fmla="*/ 124 h 177"/>
              <a:gd name="T70" fmla="*/ 40 w 203"/>
              <a:gd name="T71" fmla="*/ 96 h 177"/>
              <a:gd name="T72" fmla="*/ 7 w 203"/>
              <a:gd name="T73" fmla="*/ 118 h 177"/>
              <a:gd name="T74" fmla="*/ 44 w 203"/>
              <a:gd name="T75" fmla="*/ 171 h 177"/>
              <a:gd name="T76" fmla="*/ 83 w 203"/>
              <a:gd name="T77" fmla="*/ 144 h 177"/>
              <a:gd name="T78" fmla="*/ 33 w 203"/>
              <a:gd name="T79"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3" h="177">
                <a:moveTo>
                  <a:pt x="31" y="75"/>
                </a:moveTo>
                <a:cubicBezTo>
                  <a:pt x="31" y="12"/>
                  <a:pt x="31" y="12"/>
                  <a:pt x="31" y="12"/>
                </a:cubicBezTo>
                <a:cubicBezTo>
                  <a:pt x="175" y="12"/>
                  <a:pt x="175" y="12"/>
                  <a:pt x="175" y="12"/>
                </a:cubicBezTo>
                <a:cubicBezTo>
                  <a:pt x="175" y="110"/>
                  <a:pt x="175" y="110"/>
                  <a:pt x="175" y="110"/>
                </a:cubicBezTo>
                <a:cubicBezTo>
                  <a:pt x="177" y="108"/>
                  <a:pt x="179" y="108"/>
                  <a:pt x="181" y="108"/>
                </a:cubicBezTo>
                <a:cubicBezTo>
                  <a:pt x="183" y="108"/>
                  <a:pt x="185" y="108"/>
                  <a:pt x="187" y="110"/>
                </a:cubicBezTo>
                <a:cubicBezTo>
                  <a:pt x="187" y="12"/>
                  <a:pt x="187" y="12"/>
                  <a:pt x="187" y="12"/>
                </a:cubicBezTo>
                <a:cubicBezTo>
                  <a:pt x="187" y="5"/>
                  <a:pt x="182" y="0"/>
                  <a:pt x="175" y="0"/>
                </a:cubicBezTo>
                <a:cubicBezTo>
                  <a:pt x="31" y="0"/>
                  <a:pt x="31" y="0"/>
                  <a:pt x="31" y="0"/>
                </a:cubicBezTo>
                <a:cubicBezTo>
                  <a:pt x="24" y="0"/>
                  <a:pt x="19" y="5"/>
                  <a:pt x="19" y="12"/>
                </a:cubicBezTo>
                <a:cubicBezTo>
                  <a:pt x="19" y="90"/>
                  <a:pt x="19" y="90"/>
                  <a:pt x="19" y="90"/>
                </a:cubicBezTo>
                <a:cubicBezTo>
                  <a:pt x="23" y="84"/>
                  <a:pt x="27" y="79"/>
                  <a:pt x="29" y="77"/>
                </a:cubicBezTo>
                <a:cubicBezTo>
                  <a:pt x="29" y="77"/>
                  <a:pt x="30" y="76"/>
                  <a:pt x="31" y="75"/>
                </a:cubicBezTo>
                <a:close/>
                <a:moveTo>
                  <a:pt x="165" y="108"/>
                </a:moveTo>
                <a:cubicBezTo>
                  <a:pt x="167" y="108"/>
                  <a:pt x="169" y="108"/>
                  <a:pt x="171" y="110"/>
                </a:cubicBezTo>
                <a:cubicBezTo>
                  <a:pt x="171" y="16"/>
                  <a:pt x="171" y="16"/>
                  <a:pt x="171" y="16"/>
                </a:cubicBezTo>
                <a:cubicBezTo>
                  <a:pt x="35" y="16"/>
                  <a:pt x="35" y="16"/>
                  <a:pt x="35" y="16"/>
                </a:cubicBezTo>
                <a:cubicBezTo>
                  <a:pt x="35" y="75"/>
                  <a:pt x="35" y="75"/>
                  <a:pt x="35" y="75"/>
                </a:cubicBezTo>
                <a:cubicBezTo>
                  <a:pt x="44" y="74"/>
                  <a:pt x="58" y="81"/>
                  <a:pt x="49" y="96"/>
                </a:cubicBezTo>
                <a:cubicBezTo>
                  <a:pt x="53" y="94"/>
                  <a:pt x="44" y="105"/>
                  <a:pt x="35" y="115"/>
                </a:cubicBezTo>
                <a:cubicBezTo>
                  <a:pt x="35" y="116"/>
                  <a:pt x="35" y="116"/>
                  <a:pt x="35" y="116"/>
                </a:cubicBezTo>
                <a:cubicBezTo>
                  <a:pt x="139" y="116"/>
                  <a:pt x="139" y="116"/>
                  <a:pt x="139" y="116"/>
                </a:cubicBezTo>
                <a:cubicBezTo>
                  <a:pt x="139" y="86"/>
                  <a:pt x="139" y="86"/>
                  <a:pt x="139" y="86"/>
                </a:cubicBezTo>
                <a:cubicBezTo>
                  <a:pt x="139" y="80"/>
                  <a:pt x="144" y="76"/>
                  <a:pt x="149" y="76"/>
                </a:cubicBezTo>
                <a:cubicBezTo>
                  <a:pt x="155" y="76"/>
                  <a:pt x="159" y="80"/>
                  <a:pt x="159" y="86"/>
                </a:cubicBezTo>
                <a:cubicBezTo>
                  <a:pt x="159" y="110"/>
                  <a:pt x="159" y="110"/>
                  <a:pt x="159" y="110"/>
                </a:cubicBezTo>
                <a:cubicBezTo>
                  <a:pt x="161" y="108"/>
                  <a:pt x="163" y="108"/>
                  <a:pt x="165" y="108"/>
                </a:cubicBezTo>
                <a:close/>
                <a:moveTo>
                  <a:pt x="79" y="96"/>
                </a:moveTo>
                <a:cubicBezTo>
                  <a:pt x="63" y="96"/>
                  <a:pt x="63" y="96"/>
                  <a:pt x="63" y="96"/>
                </a:cubicBezTo>
                <a:cubicBezTo>
                  <a:pt x="63" y="80"/>
                  <a:pt x="63" y="80"/>
                  <a:pt x="63" y="80"/>
                </a:cubicBezTo>
                <a:cubicBezTo>
                  <a:pt x="79" y="80"/>
                  <a:pt x="79" y="80"/>
                  <a:pt x="79" y="80"/>
                </a:cubicBezTo>
                <a:lnTo>
                  <a:pt x="79" y="96"/>
                </a:lnTo>
                <a:close/>
                <a:moveTo>
                  <a:pt x="79" y="72"/>
                </a:moveTo>
                <a:cubicBezTo>
                  <a:pt x="63" y="72"/>
                  <a:pt x="63" y="72"/>
                  <a:pt x="63" y="72"/>
                </a:cubicBezTo>
                <a:cubicBezTo>
                  <a:pt x="63" y="56"/>
                  <a:pt x="63" y="56"/>
                  <a:pt x="63" y="56"/>
                </a:cubicBezTo>
                <a:cubicBezTo>
                  <a:pt x="79" y="56"/>
                  <a:pt x="79" y="56"/>
                  <a:pt x="79" y="56"/>
                </a:cubicBezTo>
                <a:lnTo>
                  <a:pt x="79" y="72"/>
                </a:lnTo>
                <a:close/>
                <a:moveTo>
                  <a:pt x="79" y="48"/>
                </a:moveTo>
                <a:cubicBezTo>
                  <a:pt x="63" y="48"/>
                  <a:pt x="63" y="48"/>
                  <a:pt x="63" y="48"/>
                </a:cubicBezTo>
                <a:cubicBezTo>
                  <a:pt x="63" y="32"/>
                  <a:pt x="63" y="32"/>
                  <a:pt x="63" y="32"/>
                </a:cubicBezTo>
                <a:cubicBezTo>
                  <a:pt x="79" y="32"/>
                  <a:pt x="79" y="32"/>
                  <a:pt x="79" y="32"/>
                </a:cubicBezTo>
                <a:lnTo>
                  <a:pt x="79" y="48"/>
                </a:lnTo>
                <a:close/>
                <a:moveTo>
                  <a:pt x="35" y="132"/>
                </a:moveTo>
                <a:cubicBezTo>
                  <a:pt x="139" y="132"/>
                  <a:pt x="139" y="132"/>
                  <a:pt x="139" y="132"/>
                </a:cubicBezTo>
                <a:cubicBezTo>
                  <a:pt x="139" y="120"/>
                  <a:pt x="139" y="120"/>
                  <a:pt x="139" y="120"/>
                </a:cubicBezTo>
                <a:cubicBezTo>
                  <a:pt x="35" y="120"/>
                  <a:pt x="35" y="120"/>
                  <a:pt x="35" y="120"/>
                </a:cubicBezTo>
                <a:cubicBezTo>
                  <a:pt x="35" y="128"/>
                  <a:pt x="35" y="125"/>
                  <a:pt x="35" y="132"/>
                </a:cubicBezTo>
                <a:close/>
                <a:moveTo>
                  <a:pt x="197" y="124"/>
                </a:moveTo>
                <a:cubicBezTo>
                  <a:pt x="194" y="124"/>
                  <a:pt x="191" y="126"/>
                  <a:pt x="191" y="130"/>
                </a:cubicBezTo>
                <a:cubicBezTo>
                  <a:pt x="191" y="136"/>
                  <a:pt x="191" y="136"/>
                  <a:pt x="191" y="136"/>
                </a:cubicBezTo>
                <a:cubicBezTo>
                  <a:pt x="187" y="136"/>
                  <a:pt x="187" y="136"/>
                  <a:pt x="187" y="136"/>
                </a:cubicBezTo>
                <a:cubicBezTo>
                  <a:pt x="187" y="126"/>
                  <a:pt x="187" y="126"/>
                  <a:pt x="187" y="126"/>
                </a:cubicBezTo>
                <a:cubicBezTo>
                  <a:pt x="187" y="122"/>
                  <a:pt x="184" y="120"/>
                  <a:pt x="181" y="120"/>
                </a:cubicBezTo>
                <a:cubicBezTo>
                  <a:pt x="178" y="120"/>
                  <a:pt x="175" y="122"/>
                  <a:pt x="175" y="126"/>
                </a:cubicBezTo>
                <a:cubicBezTo>
                  <a:pt x="175" y="136"/>
                  <a:pt x="175" y="136"/>
                  <a:pt x="175" y="136"/>
                </a:cubicBezTo>
                <a:cubicBezTo>
                  <a:pt x="171" y="136"/>
                  <a:pt x="171" y="136"/>
                  <a:pt x="171" y="136"/>
                </a:cubicBezTo>
                <a:cubicBezTo>
                  <a:pt x="171" y="122"/>
                  <a:pt x="171" y="122"/>
                  <a:pt x="171" y="122"/>
                </a:cubicBezTo>
                <a:cubicBezTo>
                  <a:pt x="171" y="118"/>
                  <a:pt x="168" y="116"/>
                  <a:pt x="165" y="116"/>
                </a:cubicBezTo>
                <a:cubicBezTo>
                  <a:pt x="162" y="116"/>
                  <a:pt x="159" y="118"/>
                  <a:pt x="159" y="122"/>
                </a:cubicBezTo>
                <a:cubicBezTo>
                  <a:pt x="159" y="136"/>
                  <a:pt x="159" y="136"/>
                  <a:pt x="159" y="136"/>
                </a:cubicBezTo>
                <a:cubicBezTo>
                  <a:pt x="155" y="136"/>
                  <a:pt x="155" y="136"/>
                  <a:pt x="155" y="136"/>
                </a:cubicBezTo>
                <a:cubicBezTo>
                  <a:pt x="155" y="90"/>
                  <a:pt x="155" y="90"/>
                  <a:pt x="155" y="90"/>
                </a:cubicBezTo>
                <a:cubicBezTo>
                  <a:pt x="155" y="86"/>
                  <a:pt x="152" y="84"/>
                  <a:pt x="149" y="84"/>
                </a:cubicBezTo>
                <a:cubicBezTo>
                  <a:pt x="146" y="84"/>
                  <a:pt x="143" y="86"/>
                  <a:pt x="143" y="90"/>
                </a:cubicBezTo>
                <a:cubicBezTo>
                  <a:pt x="143" y="136"/>
                  <a:pt x="143" y="136"/>
                  <a:pt x="143" y="136"/>
                </a:cubicBezTo>
                <a:cubicBezTo>
                  <a:pt x="127" y="136"/>
                  <a:pt x="127" y="136"/>
                  <a:pt x="127" y="136"/>
                </a:cubicBezTo>
                <a:cubicBezTo>
                  <a:pt x="135" y="172"/>
                  <a:pt x="135" y="172"/>
                  <a:pt x="135" y="172"/>
                </a:cubicBezTo>
                <a:cubicBezTo>
                  <a:pt x="203" y="172"/>
                  <a:pt x="203" y="172"/>
                  <a:pt x="203" y="172"/>
                </a:cubicBezTo>
                <a:cubicBezTo>
                  <a:pt x="203" y="130"/>
                  <a:pt x="203" y="130"/>
                  <a:pt x="203" y="130"/>
                </a:cubicBezTo>
                <a:cubicBezTo>
                  <a:pt x="203" y="126"/>
                  <a:pt x="200" y="124"/>
                  <a:pt x="197" y="124"/>
                </a:cubicBezTo>
                <a:close/>
                <a:moveTo>
                  <a:pt x="22" y="119"/>
                </a:moveTo>
                <a:cubicBezTo>
                  <a:pt x="22" y="119"/>
                  <a:pt x="45" y="93"/>
                  <a:pt x="40" y="96"/>
                </a:cubicBezTo>
                <a:cubicBezTo>
                  <a:pt x="47" y="86"/>
                  <a:pt x="36" y="80"/>
                  <a:pt x="32" y="85"/>
                </a:cubicBezTo>
                <a:cubicBezTo>
                  <a:pt x="27" y="91"/>
                  <a:pt x="7" y="118"/>
                  <a:pt x="7" y="118"/>
                </a:cubicBezTo>
                <a:cubicBezTo>
                  <a:pt x="7" y="118"/>
                  <a:pt x="0" y="127"/>
                  <a:pt x="7" y="135"/>
                </a:cubicBezTo>
                <a:cubicBezTo>
                  <a:pt x="8" y="137"/>
                  <a:pt x="44" y="171"/>
                  <a:pt x="44" y="171"/>
                </a:cubicBezTo>
                <a:cubicBezTo>
                  <a:pt x="44" y="171"/>
                  <a:pt x="48" y="177"/>
                  <a:pt x="54" y="172"/>
                </a:cubicBezTo>
                <a:cubicBezTo>
                  <a:pt x="60" y="166"/>
                  <a:pt x="83" y="144"/>
                  <a:pt x="83" y="144"/>
                </a:cubicBezTo>
                <a:cubicBezTo>
                  <a:pt x="83" y="136"/>
                  <a:pt x="83" y="136"/>
                  <a:pt x="83" y="136"/>
                </a:cubicBezTo>
                <a:cubicBezTo>
                  <a:pt x="83" y="136"/>
                  <a:pt x="47" y="136"/>
                  <a:pt x="33" y="136"/>
                </a:cubicBezTo>
                <a:cubicBezTo>
                  <a:pt x="15" y="136"/>
                  <a:pt x="22" y="119"/>
                  <a:pt x="22" y="119"/>
                </a:cubicBezTo>
                <a:close/>
              </a:path>
            </a:pathLst>
          </a:custGeom>
          <a:gradFill>
            <a:gsLst>
              <a:gs pos="0">
                <a:srgbClr val="FE4444"/>
              </a:gs>
              <a:gs pos="100000">
                <a:srgbClr val="832B2B"/>
              </a:gs>
            </a:gsLst>
            <a:lin ang="5400000" scaled="0"/>
          </a:gradFill>
          <a:ln>
            <a:noFill/>
          </a:ln>
        </p:spPr>
        <p:txBody>
          <a:bodyPr vert="horz" wrap="square" lIns="91452" tIns="45726" rIns="91452" bIns="45726" numCol="1" anchor="t" anchorCtr="0" compatLnSpc="1"/>
          <a:lstStyle/>
          <a:p>
            <a:endParaRPr lang="zh-CN" altLang="en-US" sz="2400"/>
          </a:p>
        </p:txBody>
      </p:sp>
      <p:sp>
        <p:nvSpPr>
          <p:cNvPr id="26" name="Freeform 68"/>
          <p:cNvSpPr>
            <a:spLocks noEditPoints="1"/>
          </p:cNvSpPr>
          <p:nvPr/>
        </p:nvSpPr>
        <p:spPr bwMode="auto">
          <a:xfrm>
            <a:off x="10533735" y="3020281"/>
            <a:ext cx="515303" cy="503971"/>
          </a:xfrm>
          <a:custGeom>
            <a:avLst/>
            <a:gdLst>
              <a:gd name="T0" fmla="*/ 99 w 197"/>
              <a:gd name="T1" fmla="*/ 191 h 192"/>
              <a:gd name="T2" fmla="*/ 99 w 197"/>
              <a:gd name="T3" fmla="*/ 192 h 192"/>
              <a:gd name="T4" fmla="*/ 99 w 197"/>
              <a:gd name="T5" fmla="*/ 191 h 192"/>
              <a:gd name="T6" fmla="*/ 99 w 197"/>
              <a:gd name="T7" fmla="*/ 192 h 192"/>
              <a:gd name="T8" fmla="*/ 99 w 197"/>
              <a:gd name="T9" fmla="*/ 191 h 192"/>
              <a:gd name="T10" fmla="*/ 3 w 197"/>
              <a:gd name="T11" fmla="*/ 64 h 192"/>
              <a:gd name="T12" fmla="*/ 3 w 197"/>
              <a:gd name="T13" fmla="*/ 55 h 192"/>
              <a:gd name="T14" fmla="*/ 51 w 197"/>
              <a:gd name="T15" fmla="*/ 10 h 192"/>
              <a:gd name="T16" fmla="*/ 99 w 197"/>
              <a:gd name="T17" fmla="*/ 49 h 192"/>
              <a:gd name="T18" fmla="*/ 146 w 197"/>
              <a:gd name="T19" fmla="*/ 10 h 192"/>
              <a:gd name="T20" fmla="*/ 194 w 197"/>
              <a:gd name="T21" fmla="*/ 55 h 192"/>
              <a:gd name="T22" fmla="*/ 194 w 197"/>
              <a:gd name="T23" fmla="*/ 64 h 192"/>
              <a:gd name="T24" fmla="*/ 99 w 197"/>
              <a:gd name="T25" fmla="*/ 191 h 192"/>
              <a:gd name="T26" fmla="*/ 27 w 197"/>
              <a:gd name="T27" fmla="*/ 32 h 192"/>
              <a:gd name="T28" fmla="*/ 37 w 197"/>
              <a:gd name="T29" fmla="*/ 108 h 192"/>
              <a:gd name="T30" fmla="*/ 81 w 197"/>
              <a:gd name="T31" fmla="*/ 44 h 192"/>
              <a:gd name="T32" fmla="*/ 27 w 197"/>
              <a:gd name="T33" fmla="*/ 3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92">
                <a:moveTo>
                  <a:pt x="99" y="191"/>
                </a:moveTo>
                <a:cubicBezTo>
                  <a:pt x="99" y="191"/>
                  <a:pt x="99" y="192"/>
                  <a:pt x="99" y="192"/>
                </a:cubicBezTo>
                <a:cubicBezTo>
                  <a:pt x="99" y="192"/>
                  <a:pt x="99" y="192"/>
                  <a:pt x="99" y="191"/>
                </a:cubicBezTo>
                <a:cubicBezTo>
                  <a:pt x="99" y="192"/>
                  <a:pt x="99" y="192"/>
                  <a:pt x="99" y="192"/>
                </a:cubicBezTo>
                <a:cubicBezTo>
                  <a:pt x="99" y="192"/>
                  <a:pt x="99" y="191"/>
                  <a:pt x="99" y="191"/>
                </a:cubicBezTo>
                <a:cubicBezTo>
                  <a:pt x="1" y="127"/>
                  <a:pt x="3" y="64"/>
                  <a:pt x="3" y="64"/>
                </a:cubicBezTo>
                <a:cubicBezTo>
                  <a:pt x="3" y="64"/>
                  <a:pt x="3" y="62"/>
                  <a:pt x="3" y="55"/>
                </a:cubicBezTo>
                <a:cubicBezTo>
                  <a:pt x="3" y="30"/>
                  <a:pt x="25" y="10"/>
                  <a:pt x="51" y="10"/>
                </a:cubicBezTo>
                <a:cubicBezTo>
                  <a:pt x="95" y="10"/>
                  <a:pt x="99" y="49"/>
                  <a:pt x="99" y="49"/>
                </a:cubicBezTo>
                <a:cubicBezTo>
                  <a:pt x="99" y="49"/>
                  <a:pt x="103" y="10"/>
                  <a:pt x="146" y="10"/>
                </a:cubicBezTo>
                <a:cubicBezTo>
                  <a:pt x="172" y="10"/>
                  <a:pt x="194" y="30"/>
                  <a:pt x="194" y="55"/>
                </a:cubicBezTo>
                <a:cubicBezTo>
                  <a:pt x="194" y="62"/>
                  <a:pt x="194" y="64"/>
                  <a:pt x="194" y="64"/>
                </a:cubicBezTo>
                <a:cubicBezTo>
                  <a:pt x="194" y="64"/>
                  <a:pt x="197" y="127"/>
                  <a:pt x="99" y="191"/>
                </a:cubicBezTo>
                <a:close/>
                <a:moveTo>
                  <a:pt x="27" y="32"/>
                </a:moveTo>
                <a:cubicBezTo>
                  <a:pt x="0" y="66"/>
                  <a:pt x="39" y="112"/>
                  <a:pt x="37" y="108"/>
                </a:cubicBezTo>
                <a:cubicBezTo>
                  <a:pt x="5" y="0"/>
                  <a:pt x="81" y="44"/>
                  <a:pt x="81" y="44"/>
                </a:cubicBezTo>
                <a:cubicBezTo>
                  <a:pt x="81" y="44"/>
                  <a:pt x="59" y="5"/>
                  <a:pt x="27" y="32"/>
                </a:cubicBezTo>
                <a:close/>
              </a:path>
            </a:pathLst>
          </a:custGeom>
          <a:gradFill>
            <a:gsLst>
              <a:gs pos="0">
                <a:srgbClr val="FE4444"/>
              </a:gs>
              <a:gs pos="100000">
                <a:srgbClr val="832B2B"/>
              </a:gs>
            </a:gsLst>
            <a:lin ang="5400000" scaled="0"/>
          </a:gradFill>
          <a:ln>
            <a:noFill/>
          </a:ln>
        </p:spPr>
        <p:txBody>
          <a:bodyPr vert="horz" wrap="square" lIns="91452" tIns="45726" rIns="91452" bIns="45726" numCol="1" anchor="t" anchorCtr="0" compatLnSpc="1"/>
          <a:lstStyle/>
          <a:p>
            <a:endParaRPr lang="zh-CN" altLang="en-US" sz="2400"/>
          </a:p>
        </p:txBody>
      </p:sp>
      <p:sp>
        <p:nvSpPr>
          <p:cNvPr id="27" name="文本框 29"/>
          <p:cNvSpPr txBox="1"/>
          <p:nvPr/>
        </p:nvSpPr>
        <p:spPr>
          <a:xfrm>
            <a:off x="2448535" y="1465778"/>
            <a:ext cx="6979285" cy="829945"/>
          </a:xfrm>
          <a:prstGeom prst="rect">
            <a:avLst/>
          </a:prstGeom>
          <a:solidFill>
            <a:schemeClr val="accent4"/>
          </a:solidFill>
        </p:spPr>
        <p:txBody>
          <a:bodyPr wrap="square" lIns="91452" tIns="45726" rIns="91452" bIns="45726" rtlCol="0">
            <a:spAutoFit/>
          </a:bodyPr>
          <a:lstStyle/>
          <a:p>
            <a:r>
              <a:rPr kumimoji="1" lang="zh-CN" altLang="en-US" sz="4800" b="1" dirty="0">
                <a:solidFill>
                  <a:srgbClr val="FFFFFF"/>
                </a:solidFill>
                <a:latin typeface="Arial" panose="020B0604020202020204"/>
                <a:ea typeface="Heiti SC Light"/>
                <a:cs typeface="Arial" panose="020B0604020202020204"/>
              </a:rPr>
              <a:t>中高端餐饮品质服务升级</a:t>
            </a:r>
            <a:endParaRPr kumimoji="1" lang="zh-CN" altLang="en-US" sz="4800" b="1" dirty="0">
              <a:solidFill>
                <a:srgbClr val="FFFFFF"/>
              </a:solidFill>
              <a:latin typeface="Heiti SC Light"/>
              <a:ea typeface="Heiti SC Light"/>
              <a:cs typeface="Heiti SC Light"/>
            </a:endParaRPr>
          </a:p>
        </p:txBody>
      </p:sp>
      <p:sp>
        <p:nvSpPr>
          <p:cNvPr id="28" name="左大括号 27"/>
          <p:cNvSpPr/>
          <p:nvPr/>
        </p:nvSpPr>
        <p:spPr>
          <a:xfrm rot="5400000" flipH="1" flipV="1">
            <a:off x="5041281" y="-1295557"/>
            <a:ext cx="1900696" cy="11476196"/>
          </a:xfrm>
          <a:prstGeom prst="leftBrace">
            <a:avLst>
              <a:gd name="adj1" fmla="val 70803"/>
              <a:gd name="adj2" fmla="val 48837"/>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txBody>
          <a:bodyPr lIns="91452" tIns="45726" rIns="91452" bIns="45726" rtlCol="0" anchor="ctr"/>
          <a:lstStyle/>
          <a:p>
            <a:pPr algn="ctr"/>
            <a:endParaRPr kumimoji="1" lang="zh-CN" altLang="en-US" sz="2400"/>
          </a:p>
        </p:txBody>
      </p:sp>
      <p:sp>
        <p:nvSpPr>
          <p:cNvPr id="29" name="文本框 33"/>
          <p:cNvSpPr txBox="1"/>
          <p:nvPr/>
        </p:nvSpPr>
        <p:spPr>
          <a:xfrm>
            <a:off x="3890964" y="5048261"/>
            <a:ext cx="3982720" cy="666115"/>
          </a:xfrm>
          <a:prstGeom prst="rect">
            <a:avLst/>
          </a:prstGeom>
          <a:solidFill>
            <a:schemeClr val="accent2">
              <a:lumMod val="60000"/>
              <a:lumOff val="40000"/>
            </a:schemeClr>
          </a:solidFill>
        </p:spPr>
        <p:txBody>
          <a:bodyPr wrap="none" lIns="91452" tIns="45726" rIns="91452" bIns="45726" rtlCol="0">
            <a:spAutoFit/>
          </a:bodyPr>
          <a:lstStyle/>
          <a:p>
            <a:r>
              <a:rPr kumimoji="1" lang="zh-CN" altLang="en-US" sz="3735" dirty="0">
                <a:solidFill>
                  <a:schemeClr val="bg1"/>
                </a:solidFill>
                <a:latin typeface="Heiti SC Light"/>
                <a:ea typeface="Heiti SC Light"/>
                <a:cs typeface="Heiti SC Light"/>
              </a:rPr>
              <a:t>企业全局智能管理</a:t>
            </a:r>
            <a:endParaRPr kumimoji="1" lang="zh-CN" altLang="en-US" sz="3735" dirty="0">
              <a:solidFill>
                <a:schemeClr val="bg1"/>
              </a:solidFill>
              <a:latin typeface="Heiti SC Light"/>
              <a:ea typeface="Heiti SC Light"/>
              <a:cs typeface="Heiti SC Light"/>
            </a:endParaRPr>
          </a:p>
        </p:txBody>
      </p:sp>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6803" y="5717011"/>
            <a:ext cx="1982275" cy="1115029"/>
          </a:xfrm>
          <a:prstGeom prst="rect">
            <a:avLst/>
          </a:prstGeom>
        </p:spPr>
      </p:pic>
    </p:spTree>
  </p:cSld>
  <p:clrMapOvr>
    <a:masterClrMapping/>
  </p:clrMapOvr>
  <p:transition spd="slow">
    <p:cover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3" y="885167"/>
            <a:ext cx="1217966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52" tIns="45726" rIns="91452" bIns="45726" rtlCol="0" anchor="ctr"/>
          <a:lstStyle/>
          <a:p>
            <a:pPr algn="ctr"/>
            <a:endParaRPr kumimoji="1" lang="zh-CN" altLang="en-US" sz="2400">
              <a:solidFill>
                <a:srgbClr val="180A81"/>
              </a:solidFill>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619" y="102871"/>
            <a:ext cx="2529931" cy="724373"/>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490" y="1685925"/>
            <a:ext cx="5485130" cy="3084195"/>
          </a:xfrm>
          <a:prstGeom prst="rect">
            <a:avLst/>
          </a:prstGeom>
        </p:spPr>
      </p:pic>
      <p:sp>
        <p:nvSpPr>
          <p:cNvPr id="4" name="文本框 3"/>
          <p:cNvSpPr txBox="1"/>
          <p:nvPr/>
        </p:nvSpPr>
        <p:spPr>
          <a:xfrm>
            <a:off x="936625" y="4104005"/>
            <a:ext cx="4594860" cy="737235"/>
          </a:xfrm>
          <a:prstGeom prst="rect">
            <a:avLst/>
          </a:prstGeom>
          <a:noFill/>
        </p:spPr>
        <p:txBody>
          <a:bodyPr wrap="square" rtlCol="0">
            <a:spAutoFit/>
          </a:bodyPr>
          <a:p>
            <a:r>
              <a:rPr lang="zh-CN" altLang="en-US" sz="4200">
                <a:solidFill>
                  <a:schemeClr val="bg1"/>
                </a:solidFill>
              </a:rPr>
              <a:t>客源聚合运营系统</a:t>
            </a:r>
            <a:endParaRPr lang="zh-CN" altLang="en-US" sz="4200">
              <a:solidFill>
                <a:schemeClr val="bg1"/>
              </a:solidFill>
            </a:endParaRPr>
          </a:p>
        </p:txBody>
      </p:sp>
      <p:sp>
        <p:nvSpPr>
          <p:cNvPr id="6" name="文本框 5"/>
          <p:cNvSpPr txBox="1"/>
          <p:nvPr/>
        </p:nvSpPr>
        <p:spPr>
          <a:xfrm>
            <a:off x="6784340" y="2750820"/>
            <a:ext cx="3786505" cy="2122805"/>
          </a:xfrm>
          <a:prstGeom prst="rect">
            <a:avLst/>
          </a:prstGeom>
          <a:noFill/>
        </p:spPr>
        <p:txBody>
          <a:bodyPr wrap="square" rtlCol="0">
            <a:spAutoFit/>
          </a:bodyPr>
          <a:p>
            <a:r>
              <a:rPr lang="zh-CN" altLang="en-US" sz="6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经营客户</a:t>
            </a:r>
            <a:endParaRPr lang="zh-CN" altLang="en-US" sz="6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a:p>
            <a:r>
              <a:rPr lang="zh-CN" altLang="en-US" sz="6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提升业绩</a:t>
            </a:r>
            <a:endParaRPr lang="zh-CN" altLang="en-US" sz="6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600">
        <p:cover dir="u"/>
      </p:transition>
    </mc:Choice>
    <mc:Fallback>
      <p:transition spd="slow">
        <p:cover dir="u"/>
      </p:transition>
    </mc:Fallback>
  </mc:AlternateContent>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TAG_VERSION" val="1.0"/>
  <p:tag name="KSO_WM_BEAUTIFY_FLAG" val="#wm#"/>
  <p:tag name="KSO_WM_UNIT_TYPE" val="i"/>
  <p:tag name="KSO_WM_UNIT_ID" val="special20160912_7*i*10"/>
  <p:tag name="KSO_WM_TEMPLATE_CATEGORY" val="special"/>
  <p:tag name="KSO_WM_TEMPLATE_INDEX" val="20160912"/>
  <p:tag name="KSO_WM_UNIT_INDEX" val="10"/>
</p:tagLst>
</file>

<file path=ppt/tags/tag5.xml><?xml version="1.0" encoding="utf-8"?>
<p:tagLst xmlns:p="http://schemas.openxmlformats.org/presentationml/2006/main">
  <p:tag name="KSO_WM_TAG_VERSION" val="1.0"/>
  <p:tag name="KSO_WM_BEAUTIFY_FLAG" val="#wm#"/>
  <p:tag name="KSO_WM_UNIT_TYPE" val="i"/>
  <p:tag name="KSO_WM_UNIT_ID" val="special20160912_7*i*24"/>
  <p:tag name="KSO_WM_TEMPLATE_CATEGORY" val="special"/>
  <p:tag name="KSO_WM_TEMPLATE_INDEX" val="20160912"/>
  <p:tag name="KSO_WM_UNIT_INDEX" val="24"/>
</p:tagLst>
</file>

<file path=ppt/tags/tag6.xml><?xml version="1.0" encoding="utf-8"?>
<p:tagLst xmlns:p="http://schemas.openxmlformats.org/presentationml/2006/main">
  <p:tag name="KSO_WM_TAG_VERSION" val="1.0"/>
  <p:tag name="KSO_WM_BEAUTIFY_FLAG" val="#wm#"/>
  <p:tag name="KSO_WM_UNIT_TYPE" val="i"/>
  <p:tag name="KSO_WM_UNIT_ID" val="special20160912_7*i*10"/>
  <p:tag name="KSO_WM_TEMPLATE_CATEGORY" val="special"/>
  <p:tag name="KSO_WM_TEMPLATE_INDEX" val="20160912"/>
  <p:tag name="KSO_WM_UNIT_INDEX" val="10"/>
</p:tagLst>
</file>

<file path=ppt/tags/tag7.xml><?xml version="1.0" encoding="utf-8"?>
<p:tagLst xmlns:p="http://schemas.openxmlformats.org/presentationml/2006/main">
  <p:tag name="KSO_WM_TAG_VERSION" val="1.0"/>
  <p:tag name="KSO_WM_BEAUTIFY_FLAG" val="#wm#"/>
  <p:tag name="KSO_WM_UNIT_TYPE" val="i"/>
  <p:tag name="KSO_WM_UNIT_ID" val="special20160912_4*i*6"/>
  <p:tag name="KSO_WM_TEMPLATE_CATEGORY" val="special"/>
  <p:tag name="KSO_WM_TEMPLATE_INDEX" val="20160912"/>
  <p:tag name="KSO_WM_UNIT_INDEX" val="6"/>
</p:tagLst>
</file>

<file path=ppt/theme/theme1.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2479</Words>
  <Application>WPS 演示</Application>
  <PresentationFormat>宽屏</PresentationFormat>
  <Paragraphs>316</Paragraphs>
  <Slides>24</Slides>
  <Notes>31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Arial</vt:lpstr>
      <vt:lpstr>宋体</vt:lpstr>
      <vt:lpstr>Wingdings</vt:lpstr>
      <vt:lpstr>黑体</vt:lpstr>
      <vt:lpstr>微软雅黑</vt:lpstr>
      <vt:lpstr>Calibri</vt:lpstr>
      <vt:lpstr>Calibri Light</vt:lpstr>
      <vt:lpstr>Franklin Gothic Medium</vt:lpstr>
      <vt:lpstr>Adobe Gothic Std B</vt:lpstr>
      <vt:lpstr>方正中倩_GBK</vt:lpstr>
      <vt:lpstr>Arial Unicode MS</vt:lpstr>
      <vt:lpstr>Heiti SC Light</vt:lpstr>
      <vt:lpstr>Gill Sans</vt:lpstr>
      <vt:lpstr>Calibri</vt:lpstr>
      <vt:lpstr>Times New Roman</vt:lpstr>
      <vt:lpstr>Arial</vt:lpstr>
      <vt:lpstr>Yu Gothic</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冉华元</cp:lastModifiedBy>
  <cp:revision>109</cp:revision>
  <dcterms:created xsi:type="dcterms:W3CDTF">2018-03-01T02:03:00Z</dcterms:created>
  <dcterms:modified xsi:type="dcterms:W3CDTF">2018-10-19T07:05:52Z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