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6"/>
  </p:notesMasterIdLst>
  <p:sldIdLst>
    <p:sldId id="262" r:id="rId4"/>
    <p:sldId id="426" r:id="rId5"/>
    <p:sldId id="427" r:id="rId7"/>
    <p:sldId id="510" r:id="rId8"/>
    <p:sldId id="508" r:id="rId9"/>
    <p:sldId id="471" r:id="rId10"/>
    <p:sldId id="473" r:id="rId11"/>
    <p:sldId id="490" r:id="rId12"/>
    <p:sldId id="472" r:id="rId13"/>
    <p:sldId id="475" r:id="rId14"/>
    <p:sldId id="511" r:id="rId15"/>
    <p:sldId id="430" r:id="rId16"/>
    <p:sldId id="512" r:id="rId17"/>
    <p:sldId id="513" r:id="rId18"/>
    <p:sldId id="429" r:id="rId19"/>
    <p:sldId id="514" r:id="rId20"/>
    <p:sldId id="515" r:id="rId21"/>
    <p:sldId id="486" r:id="rId22"/>
    <p:sldId id="516" r:id="rId23"/>
    <p:sldId id="517" r:id="rId24"/>
    <p:sldId id="264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00"/>
    <a:srgbClr val="FFFFFF"/>
    <a:srgbClr val="FEB564"/>
    <a:srgbClr val="5B9BD5"/>
    <a:srgbClr val="F5B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8" autoAdjust="0"/>
    <p:restoredTop sz="91259" autoAdjust="0"/>
  </p:normalViewPr>
  <p:slideViewPr>
    <p:cSldViewPr>
      <p:cViewPr varScale="1">
        <p:scale>
          <a:sx n="108" d="100"/>
          <a:sy n="108" d="100"/>
        </p:scale>
        <p:origin x="-546" y="-96"/>
      </p:cViewPr>
      <p:guideLst>
        <p:guide orient="horz" pos="1800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0577B-51DC-486F-A42F-36DB2305A9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智能预订台：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解决餐位预订电子化，告别手写预订单</a:t>
            </a:r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1200" smtClean="0">
                <a:solidFill>
                  <a:srgbClr val="FFC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操作更简单、效率更高，节省人力、财力。</a:t>
            </a:r>
            <a:endParaRPr lang="en-US" altLang="zh-CN" sz="1200" smtClean="0">
              <a:solidFill>
                <a:srgbClr val="FFC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smtClean="0">
                <a:solidFill>
                  <a:srgbClr val="FFC000"/>
                </a:solidFill>
                <a:latin typeface="微软雅黑" panose="020B0503020204020204" pitchFamily="34" charset="-122"/>
              </a:rPr>
              <a:t>销售人员管控：管理餐厅销售人员的业绩，维护客户基本档案和对客情的实时记录</a:t>
            </a:r>
            <a:endParaRPr lang="zh-CN" altLang="en-US" sz="1200" dirty="0" smtClean="0">
              <a:solidFill>
                <a:srgbClr val="FFC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F8780-0920-4CF2-A6E9-1DFEF90604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923678"/>
            <a:ext cx="7772400" cy="1102519"/>
          </a:xfrm>
        </p:spPr>
        <p:txBody>
          <a:bodyPr>
            <a:noAutofit/>
          </a:bodyPr>
          <a:lstStyle>
            <a:lvl1pPr algn="ctr">
              <a:defRPr sz="4800" b="1">
                <a:ln w="1905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489548"/>
            <a:ext cx="6400800" cy="7383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 rot="10800000">
            <a:off x="4586469" y="0"/>
            <a:ext cx="4557533" cy="51435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-1" y="0"/>
            <a:ext cx="4586468" cy="51435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950" y="97631"/>
            <a:ext cx="4895850" cy="36790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7168C-9FA5-4960-B1AD-3B48F755D71E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32B53-3AED-4FA1-9B69-7B913EC9663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 hasCustomPrompt="1"/>
          </p:nvPr>
        </p:nvSpPr>
        <p:spPr>
          <a:xfrm>
            <a:off x="357188" y="2183309"/>
            <a:ext cx="5063133" cy="1272481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75">
                <a:solidFill>
                  <a:srgbClr val="D93E2B"/>
                </a:solidFill>
              </a:rPr>
              <a:t>标题文本</a:t>
            </a:r>
            <a:endParaRPr sz="3675">
              <a:solidFill>
                <a:srgbClr val="D93E2B"/>
              </a:solidFill>
            </a:endParaRPr>
          </a:p>
        </p:txBody>
      </p:sp>
      <p:sp>
        <p:nvSpPr>
          <p:cNvPr id="11" name="Shape 11"/>
          <p:cNvSpPr>
            <a:spLocks noGrp="1"/>
          </p:cNvSpPr>
          <p:nvPr>
            <p:ph type="body" idx="1" hasCustomPrompt="1"/>
          </p:nvPr>
        </p:nvSpPr>
        <p:spPr>
          <a:xfrm>
            <a:off x="5822156" y="2183309"/>
            <a:ext cx="2982516" cy="127248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75"/>
            </a:lvl1pPr>
            <a:lvl2pPr marL="0" indent="120650">
              <a:spcBef>
                <a:spcPts val="0"/>
              </a:spcBef>
              <a:buClrTx/>
              <a:buSzTx/>
              <a:buFontTx/>
              <a:buNone/>
              <a:defRPr sz="1275"/>
            </a:lvl2pPr>
            <a:lvl3pPr marL="0" indent="241300">
              <a:spcBef>
                <a:spcPts val="0"/>
              </a:spcBef>
              <a:buClrTx/>
              <a:buSzTx/>
              <a:buFontTx/>
              <a:buNone/>
              <a:defRPr sz="1275"/>
            </a:lvl3pPr>
            <a:lvl4pPr marL="0" indent="361950">
              <a:spcBef>
                <a:spcPts val="0"/>
              </a:spcBef>
              <a:buClrTx/>
              <a:buSzTx/>
              <a:buFontTx/>
              <a:buNone/>
              <a:defRPr sz="1275"/>
            </a:lvl4pPr>
            <a:lvl5pPr marL="0" indent="481965">
              <a:spcBef>
                <a:spcPts val="0"/>
              </a:spcBef>
              <a:buClrTx/>
              <a:buSzTx/>
              <a:buFontTx/>
              <a:buNone/>
              <a:defRPr sz="1275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75">
                <a:solidFill>
                  <a:srgbClr val="414141"/>
                </a:solidFill>
              </a:rPr>
              <a:t>正文级别 1</a:t>
            </a:r>
            <a:endParaRPr sz="1275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275">
                <a:solidFill>
                  <a:srgbClr val="414141"/>
                </a:solidFill>
              </a:rPr>
              <a:t>正文级别 2</a:t>
            </a:r>
            <a:endParaRPr sz="1275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275">
                <a:solidFill>
                  <a:srgbClr val="414141"/>
                </a:solidFill>
              </a:rPr>
              <a:t>正文级别 3</a:t>
            </a:r>
            <a:endParaRPr sz="1275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275">
                <a:solidFill>
                  <a:srgbClr val="414141"/>
                </a:solidFill>
              </a:rPr>
              <a:t>正文级别 4</a:t>
            </a:r>
            <a:endParaRPr sz="1275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275">
                <a:solidFill>
                  <a:srgbClr val="414141"/>
                </a:solidFill>
              </a:rPr>
              <a:t>正文级别 5</a:t>
            </a:r>
            <a:endParaRPr sz="1275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7504" y="61963"/>
            <a:ext cx="4258816" cy="421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25EAD-E1DE-4591-A4E2-A75132808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B3987-E2A3-4CAF-B0B5-7E8268EF74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25EAD-E1DE-4591-A4E2-A7513280887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B3987-E2A3-4CAF-B0B5-7E8268EF74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3740358" y="3579356"/>
            <a:ext cx="1668723" cy="506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金立</a:t>
            </a:r>
            <a:r>
              <a:rPr lang="zh-CN" altLang="en-US" b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敏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14680" y="2139702"/>
            <a:ext cx="8720079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4400" b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食</a:t>
            </a:r>
            <a:r>
              <a:rPr kumimoji="1" lang="zh-CN" altLang="en-US" sz="4400" b="1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尚订智能预订电话机</a:t>
            </a:r>
            <a:endParaRPr kumimoji="1" lang="zh-CN" altLang="en-US" sz="4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7620" y="136525"/>
            <a:ext cx="9163050" cy="165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10888" y="167506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Century Gothic" panose="020B0502020202020204" pitchFamily="34" charset="0"/>
              </a:rPr>
              <a:t>产品介绍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10888" y="239769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Century Gothic" panose="020B0502020202020204" pitchFamily="34" charset="0"/>
              </a:rPr>
              <a:t>开通流程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Century Gothic" panose="020B0502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60985" y="323850"/>
            <a:ext cx="1158240" cy="750570"/>
            <a:chOff x="-25577" y="3357786"/>
            <a:chExt cx="1031096" cy="71179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6" name="Oval 16"/>
            <p:cNvSpPr>
              <a:spLocks noChangeArrowheads="1"/>
            </p:cNvSpPr>
            <p:nvPr/>
          </p:nvSpPr>
          <p:spPr bwMode="auto">
            <a:xfrm>
              <a:off x="-25577" y="3357786"/>
              <a:ext cx="295999" cy="295999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67" name="Oval 17"/>
            <p:cNvSpPr>
              <a:spLocks noChangeArrowheads="1"/>
            </p:cNvSpPr>
            <p:nvPr/>
          </p:nvSpPr>
          <p:spPr bwMode="auto">
            <a:xfrm>
              <a:off x="394471" y="3615501"/>
              <a:ext cx="454081" cy="454081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68" name="Oval 3"/>
            <p:cNvSpPr>
              <a:spLocks noChangeArrowheads="1"/>
            </p:cNvSpPr>
            <p:nvPr/>
          </p:nvSpPr>
          <p:spPr bwMode="auto">
            <a:xfrm>
              <a:off x="684883" y="3439876"/>
              <a:ext cx="320636" cy="320636"/>
            </a:xfrm>
            <a:prstGeom prst="fram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564640" y="379095"/>
            <a:ext cx="1494155" cy="958215"/>
          </a:xfrm>
          <a:prstGeom prst="rect">
            <a:avLst/>
          </a:prstGeom>
          <a:solidFill>
            <a:srgbClr val="F7B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5"/>
          <p:cNvSpPr txBox="1"/>
          <p:nvPr/>
        </p:nvSpPr>
        <p:spPr>
          <a:xfrm>
            <a:off x="1366203" y="442595"/>
            <a:ext cx="1891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90993" y="985520"/>
            <a:ext cx="1461770" cy="26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7620" y="1416050"/>
            <a:ext cx="1500505" cy="924560"/>
          </a:xfrm>
          <a:prstGeom prst="rect">
            <a:avLst/>
          </a:prstGeom>
          <a:solidFill>
            <a:srgbClr val="F7B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057400" y="1994535"/>
            <a:ext cx="958850" cy="671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482300" y="3268225"/>
            <a:ext cx="1340927" cy="1012494"/>
            <a:chOff x="2297894" y="5089313"/>
            <a:chExt cx="1267246" cy="1012728"/>
          </a:xfrm>
        </p:grpSpPr>
        <p:sp>
          <p:nvSpPr>
            <p:cNvPr id="45" name="矩形 44"/>
            <p:cNvSpPr/>
            <p:nvPr/>
          </p:nvSpPr>
          <p:spPr>
            <a:xfrm>
              <a:off x="2297894" y="5831576"/>
              <a:ext cx="368508" cy="2704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572121" y="5089313"/>
              <a:ext cx="993019" cy="7422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362" name="Picture 2" descr="E:\企业文化\企业文化图片\A (30)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"/>
          <a:stretch>
            <a:fillRect/>
          </a:stretch>
        </p:blipFill>
        <p:spPr bwMode="auto">
          <a:xfrm>
            <a:off x="1174115" y="2656840"/>
            <a:ext cx="1778635" cy="104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E:\企业文化\企业文化图片\8765676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105" y="1602740"/>
            <a:ext cx="951865" cy="65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2987675" y="819785"/>
            <a:ext cx="6166485" cy="76200"/>
          </a:xfrm>
          <a:prstGeom prst="rect">
            <a:avLst/>
          </a:prstGeom>
          <a:solidFill>
            <a:srgbClr val="F7B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515" y="359155"/>
            <a:ext cx="1249339" cy="37325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176520" y="1729105"/>
            <a:ext cx="971550" cy="332105"/>
          </a:xfrm>
          <a:prstGeom prst="rect">
            <a:avLst/>
          </a:prstGeom>
          <a:solidFill>
            <a:srgbClr val="F5B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20"/>
          <p:cNvSpPr txBox="1"/>
          <p:nvPr/>
        </p:nvSpPr>
        <p:spPr>
          <a:xfrm>
            <a:off x="5276215" y="1713230"/>
            <a:ext cx="772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176520" y="2449830"/>
            <a:ext cx="971550" cy="331470"/>
          </a:xfrm>
          <a:prstGeom prst="rect">
            <a:avLst/>
          </a:prstGeom>
          <a:solidFill>
            <a:srgbClr val="F5B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20"/>
          <p:cNvSpPr txBox="1"/>
          <p:nvPr/>
        </p:nvSpPr>
        <p:spPr>
          <a:xfrm>
            <a:off x="5276215" y="2433320"/>
            <a:ext cx="772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176520" y="3169920"/>
            <a:ext cx="971550" cy="331470"/>
          </a:xfrm>
          <a:prstGeom prst="rect">
            <a:avLst/>
          </a:prstGeom>
          <a:solidFill>
            <a:srgbClr val="F5B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20"/>
          <p:cNvSpPr txBox="1"/>
          <p:nvPr/>
        </p:nvSpPr>
        <p:spPr>
          <a:xfrm>
            <a:off x="5276215" y="3153410"/>
            <a:ext cx="772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10888" y="313810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Century Gothic" panose="020B0502020202020204" pitchFamily="34" charset="0"/>
              </a:rPr>
              <a:t>营销政策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84140" y="3870960"/>
            <a:ext cx="971550" cy="331470"/>
          </a:xfrm>
          <a:prstGeom prst="rect">
            <a:avLst/>
          </a:prstGeom>
          <a:solidFill>
            <a:srgbClr val="F5B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0"/>
          <p:cNvSpPr txBox="1"/>
          <p:nvPr/>
        </p:nvSpPr>
        <p:spPr>
          <a:xfrm>
            <a:off x="5283835" y="3854450"/>
            <a:ext cx="772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18508" y="383914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Century Gothic" panose="020B0502020202020204" pitchFamily="34" charset="0"/>
              </a:rPr>
              <a:t>问题解答</a:t>
            </a:r>
            <a:endParaRPr lang="zh-CN" altLang="en-US" sz="200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6585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A107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AABE0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7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sz="80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80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439160" y="2251075"/>
            <a:ext cx="2019935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产品介绍</a:t>
            </a:r>
            <a:endParaRPr lang="zh-CN" altLang="en-US" sz="360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全部功能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595" y="727075"/>
            <a:ext cx="5314950" cy="419227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5335270" y="1945005"/>
            <a:ext cx="3528060" cy="159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«"/>
            </a:pPr>
            <a:r>
              <a:rPr lang="zh-CN" altLang="zh-CN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三合一智能预订电话一体机</a:t>
            </a:r>
            <a:endParaRPr lang="zh-CN" altLang="zh-CN" sz="13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«"/>
            </a:pPr>
            <a:r>
              <a:rPr lang="zh-CN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来电弹窗智能提醒</a:t>
            </a:r>
            <a:endParaRPr lang="zh-CN" sz="13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«"/>
            </a:pPr>
            <a:r>
              <a:rPr lang="zh-CN" sz="13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支持打印预订通知单</a:t>
            </a:r>
            <a:endParaRPr lang="zh-CN" sz="13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«"/>
            </a:pPr>
            <a:r>
              <a:rPr lang="zh-CN" sz="13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支持提前预点菜品</a:t>
            </a:r>
            <a:endParaRPr lang="zh-CN" sz="13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«"/>
            </a:pPr>
            <a:r>
              <a:rPr lang="zh-CN" sz="13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与餐饮收银系统打通</a:t>
            </a:r>
            <a:endParaRPr lang="zh-CN" sz="13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61330" y="1392555"/>
            <a:ext cx="28441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食尚订智能预订电话机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441950" y="1489075"/>
            <a:ext cx="76200" cy="234315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-21474826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780" y="1475105"/>
            <a:ext cx="3531235" cy="317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-21474826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40000">
            <a:off x="436245" y="1175385"/>
            <a:ext cx="1478280" cy="1400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5750" y="1731010"/>
            <a:ext cx="34493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三合一智能预订电话一体机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5750" y="2339975"/>
            <a:ext cx="33166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将电脑、普通电话、来电盒子聚合成一个产品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降硬件成本、增营销入口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体积更小、节省空间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来电提醒、操作便捷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401320" y="1422400"/>
            <a:ext cx="401320" cy="231775"/>
          </a:xfrm>
          <a:prstGeom prst="homePlate">
            <a:avLst/>
          </a:prstGeom>
          <a:solidFill>
            <a:srgbClr val="FF6D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366395" y="1401445"/>
            <a:ext cx="413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9" descr="微信图片_20190919092135"/>
          <p:cNvPicPr>
            <a:picLocks noChangeAspect="1"/>
          </p:cNvPicPr>
          <p:nvPr/>
        </p:nvPicPr>
        <p:blipFill>
          <a:blip r:embed="rId2"/>
          <a:srcRect t="2888" r="7916"/>
          <a:stretch>
            <a:fillRect/>
          </a:stretch>
        </p:blipFill>
        <p:spPr>
          <a:xfrm>
            <a:off x="4517390" y="980440"/>
            <a:ext cx="3942715" cy="328803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7020" y="2197735"/>
            <a:ext cx="339534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当顾客来电话时，自动抓取顾客信息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老客户来电显示姓名、喜好、消费水平等信息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方便餐厅更快了解顾客需求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提供更优质、更针对性的服务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5750" y="1731010"/>
            <a:ext cx="26682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来电弹窗智能提醒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五边形 14"/>
          <p:cNvSpPr/>
          <p:nvPr/>
        </p:nvSpPr>
        <p:spPr>
          <a:xfrm>
            <a:off x="401320" y="1422400"/>
            <a:ext cx="401320" cy="231775"/>
          </a:xfrm>
          <a:prstGeom prst="homePlate">
            <a:avLst/>
          </a:prstGeom>
          <a:solidFill>
            <a:srgbClr val="FF6D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366395" y="1401445"/>
            <a:ext cx="413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365" y="962025"/>
            <a:ext cx="5274310" cy="32194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7020" y="2197735"/>
            <a:ext cx="31451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支持连接</a:t>
            </a: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多种</a:t>
            </a: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蓝牙打印机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提前打印预订通知单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提前准备，服务</a:t>
            </a: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更贴心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750" y="1731010"/>
            <a:ext cx="25241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支持打印预订通知单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01320" y="1422400"/>
            <a:ext cx="401320" cy="231775"/>
          </a:xfrm>
          <a:prstGeom prst="homePlate">
            <a:avLst/>
          </a:prstGeom>
          <a:solidFill>
            <a:srgbClr val="FF6D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6395" y="1400175"/>
            <a:ext cx="413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1" descr="微信图片_20190919092303"/>
          <p:cNvPicPr>
            <a:picLocks noChangeAspect="1"/>
          </p:cNvPicPr>
          <p:nvPr/>
        </p:nvPicPr>
        <p:blipFill>
          <a:blip r:embed="rId2"/>
          <a:srcRect b="9828"/>
          <a:stretch>
            <a:fillRect/>
          </a:stretch>
        </p:blipFill>
        <p:spPr>
          <a:xfrm>
            <a:off x="4193540" y="1118870"/>
            <a:ext cx="4563745" cy="308864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91465" y="2181225"/>
            <a:ext cx="314515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菜品提前预订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提升客户消费体验，提升营业额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厨房提前进行备餐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采购部门对于菜品数量把控更精确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降低库存、避免损耗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750" y="1731010"/>
            <a:ext cx="25241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支持提前预订菜品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01320" y="1422400"/>
            <a:ext cx="401320" cy="231775"/>
          </a:xfrm>
          <a:prstGeom prst="homePlate">
            <a:avLst/>
          </a:prstGeom>
          <a:solidFill>
            <a:srgbClr val="FF6D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6395" y="1400175"/>
            <a:ext cx="413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540" y="1109345"/>
            <a:ext cx="5573395" cy="29121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rogram Files\SVN\SVN单分店\02-需求分析\18-食尚订\食尚订相关图片\LOGO\食尚订 透明 无黑子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9" y="4156179"/>
            <a:ext cx="1743212" cy="98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7020" y="2197735"/>
            <a:ext cx="29432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预订单、预订菜品直接传到收银POS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订单状态保持一致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避免误操作，提高工作效率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POS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结算信息实时回传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25088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核心功能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750" y="1731010"/>
            <a:ext cx="25241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2000" b="1">
                <a:solidFill>
                  <a:srgbClr val="FF6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与餐饮收银系统打通</a:t>
            </a:r>
            <a:endParaRPr lang="zh-CN" altLang="en-US" sz="2000" b="1">
              <a:solidFill>
                <a:srgbClr val="FF6D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401320" y="1422400"/>
            <a:ext cx="401320" cy="231775"/>
          </a:xfrm>
          <a:prstGeom prst="homePlate">
            <a:avLst/>
          </a:prstGeom>
          <a:solidFill>
            <a:srgbClr val="FF6D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6395" y="1400175"/>
            <a:ext cx="413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670" y="1049655"/>
            <a:ext cx="5370195" cy="3174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产品亮点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70" y="1047115"/>
            <a:ext cx="7085965" cy="36017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6585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A107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AABE0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7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US" sz="80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439160" y="2251075"/>
            <a:ext cx="2058035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开通流程</a:t>
            </a:r>
            <a:endParaRPr lang="zh-CN" altLang="en-US" sz="360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正式账号申请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1796415"/>
            <a:ext cx="5581015" cy="2451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960" y="2106930"/>
            <a:ext cx="5568315" cy="28454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" y="695960"/>
            <a:ext cx="67811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28600" lvl="0" indent="-228600" algn="l">
              <a:lnSpc>
                <a:spcPct val="150000"/>
              </a:lnSpc>
              <a:buClrTx/>
              <a:buSzTx/>
              <a:buFontTx/>
              <a:buAutoNum type="arabicPeriod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OA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走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正常的产品出货流程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>
              <a:lnSpc>
                <a:spcPct val="150000"/>
              </a:lnSpc>
              <a:buClrTx/>
              <a:buSzTx/>
              <a:buFontTx/>
              <a:buAutoNum type="arabicPeriod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填写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OA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中附件《食尚订正式账号申请表》，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【产品包】填写</a:t>
            </a:r>
            <a:r>
              <a:rPr lang="en-US" altLang="zh-CN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智能电话</a:t>
            </a:r>
            <a:r>
              <a:rPr lang="en-US" altLang="zh-CN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，可填多个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>
              <a:lnSpc>
                <a:spcPct val="150000"/>
              </a:lnSpc>
              <a:buClrTx/>
              <a:buSzTx/>
              <a:buFontTx/>
              <a:buAutoNum type="arabicPeriod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等待开通完成邮件和通知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83205" y="4240530"/>
            <a:ext cx="5544185" cy="28829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演示账号申请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490" y="1851660"/>
            <a:ext cx="7162800" cy="28009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5795" y="960755"/>
            <a:ext cx="31451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28600" lvl="0" indent="-228600" algn="l">
              <a:lnSpc>
                <a:spcPct val="150000"/>
              </a:lnSpc>
              <a:buClrTx/>
              <a:buSzTx/>
              <a:buFontTx/>
              <a:buAutoNum type="arabicPeriod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填写《食尚订演示账号申请表》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>
              <a:lnSpc>
                <a:spcPct val="150000"/>
              </a:lnSpc>
              <a:buClrTx/>
              <a:buSzTx/>
              <a:buFontTx/>
              <a:buAutoNum type="arabicPeriod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发送邮件至 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jinlimin@tcsl.com.cn 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邮箱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6585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A107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AABE0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7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US" sz="80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439160" y="2251075"/>
            <a:ext cx="2019935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营销政策</a:t>
            </a:r>
            <a:endParaRPr lang="zh-CN" altLang="en-US" sz="360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产品模块价格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71830" y="975995"/>
          <a:ext cx="7868285" cy="38176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1955"/>
                <a:gridCol w="466725"/>
                <a:gridCol w="1341120"/>
                <a:gridCol w="943610"/>
                <a:gridCol w="1986915"/>
                <a:gridCol w="1852930"/>
                <a:gridCol w="875030"/>
              </a:tblGrid>
              <a:tr h="3568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类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产品名称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市场指导价格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渠道核算价格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分子公司核算价格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备注</a:t>
                      </a:r>
                      <a:endParaRPr lang="en-US" altLang="en-US" sz="9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</a:tr>
              <a:tr h="812165">
                <a:tc row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软件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食尚订智能预订管理系统（原“食尚订”）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按店/年收费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4075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食尚订——会场预订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1200元/店/年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按店/年收费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食尚订—智能预订电话模块</a:t>
                      </a: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（APP)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首年：400/店/年 </a:t>
                      </a:r>
                      <a:endParaRPr 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买序号1产品赠序号3产品，买序号2产品可赠序号3产品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首年：300/店/年 </a:t>
                      </a:r>
                      <a:endParaRPr 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买序号1产品赠序号3产品，买序号2产品可赠序号3产品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按店/年收费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456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800/店/年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次年收费：渠道400/店/年</a:t>
                      </a:r>
                      <a:endParaRPr 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买序号1或序号2产品，次年可免此费用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次年收费：分子公司300/店/年</a:t>
                      </a:r>
                      <a:endParaRPr 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买序号1或序号2产品，次年可免此费用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按店/年收费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96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硬件价格及信息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88950" y="650240"/>
          <a:ext cx="8166100" cy="4439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455"/>
                <a:gridCol w="1537970"/>
                <a:gridCol w="1096010"/>
                <a:gridCol w="1240790"/>
                <a:gridCol w="2135505"/>
                <a:gridCol w="1690370"/>
              </a:tblGrid>
              <a:tr h="5486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类 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产品名称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市场指导价格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渠道/分子公司核算价格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主要参考数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相关图片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/>
                    </a:solidFill>
                  </a:tcPr>
                </a:tc>
              </a:tr>
              <a:tr h="187960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硬件</a:t>
                      </a:r>
                      <a:endParaRPr lang="en-US" altLang="en-US" sz="1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食尚订智能预订电话机（Gcord Pro1C）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1999/台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1250/台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规格：7.85英寸，768x1024像素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系统：安卓5.1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CPU：四核1.3G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内存：1GB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储存空间：8GB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SIM卡：不支持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摄像头：200W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电池：1000mAh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 接口：支持 OTG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网络：支持 PSTN、WLAN、10/100M 以太网 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000" b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1045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食尚订智能预订电话机(Gcord Pro1T）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2999/台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1850/台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规格：7.85英寸，768x1024像素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系统：安卓5.1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CPU：四核1.3G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内存：2GB</a:t>
                      </a:r>
                      <a:endParaRPr lang="en-US" sz="11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储存空间：16GB</a:t>
                      </a:r>
                      <a:endParaRPr lang="en-US" sz="11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SIM卡：支持（4G全网通）</a:t>
                      </a:r>
                      <a:endParaRPr lang="en-US" sz="11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摄像头：800W</a:t>
                      </a:r>
                      <a:endParaRPr lang="en-US" sz="1100" b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电池：5200mAh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 接口：支持 OTG</a:t>
                      </a:r>
                      <a:endParaRPr 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网络：支持 PSTN、WLAN、10/100M 以太网 、SIM卡</a:t>
                      </a:r>
                      <a:endParaRPr lang="en-US" altLang="en-US" sz="11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0" marR="68580" marT="0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7078980" y="2412365"/>
            <a:ext cx="1473200" cy="13195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6585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1AAB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A107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AABE0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rgbClr val="DE215B">
                <a:shade val="50000"/>
              </a:srgbClr>
            </a:lnRef>
            <a:fillRef idx="1">
              <a:srgbClr val="DE215B"/>
            </a:fillRef>
            <a:effectRef idx="0">
              <a:srgbClr val="DE215B"/>
            </a:effectRef>
            <a:fontRef idx="minor">
              <a:sysClr val="window" lastClr="FFFFFF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91286"/>
              <a:ext cx="569115" cy="5297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en-US" sz="800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439160" y="2251075"/>
            <a:ext cx="2019935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问题解答</a:t>
            </a:r>
            <a:endParaRPr lang="zh-CN" altLang="en-US" sz="360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问题解答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1625" y="741680"/>
            <a:ext cx="758063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en-US" altLang="zh-CN" sz="1400" b="1" dirty="0" smtClean="0">
                <a:latin typeface="+mn-ea"/>
                <a:sym typeface="+mn-ea"/>
              </a:rPr>
              <a:t>Q1:</a:t>
            </a:r>
            <a:r>
              <a:rPr lang="zh-CN" altLang="en-US" sz="1400" b="1" dirty="0" smtClean="0">
                <a:latin typeface="+mn-ea"/>
                <a:sym typeface="+mn-ea"/>
              </a:rPr>
              <a:t>智能电话机支持对接餐饮</a:t>
            </a:r>
            <a:r>
              <a:rPr lang="en-US" altLang="zh-CN" sz="1400" b="1" dirty="0" smtClean="0">
                <a:latin typeface="+mn-ea"/>
                <a:sym typeface="+mn-ea"/>
              </a:rPr>
              <a:t>7</a:t>
            </a:r>
            <a:r>
              <a:rPr lang="zh-CN" altLang="en-US" sz="1400" b="1" dirty="0" smtClean="0">
                <a:latin typeface="+mn-ea"/>
                <a:sym typeface="+mn-ea"/>
              </a:rPr>
              <a:t>或</a:t>
            </a:r>
            <a:r>
              <a:rPr lang="en-US" altLang="zh-CN" sz="1400" b="1" dirty="0" smtClean="0">
                <a:latin typeface="+mn-ea"/>
                <a:sym typeface="+mn-ea"/>
              </a:rPr>
              <a:t>6</a:t>
            </a:r>
            <a:r>
              <a:rPr lang="zh-CN" altLang="en-US" sz="1400" b="1" dirty="0" smtClean="0">
                <a:latin typeface="+mn-ea"/>
                <a:sym typeface="+mn-ea"/>
              </a:rPr>
              <a:t>吗？</a:t>
            </a:r>
            <a:endParaRPr lang="en-US" altLang="zh-CN" sz="1400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A1: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支持，可以把它当成一款安卓</a:t>
            </a: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APP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，功能和手机</a:t>
            </a: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APP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基本一样，如果已经使用电脑端了，可直接登录使用，如果是只开通了智能电话机则需要进行和电脑端相同的对接配置。</a:t>
            </a:r>
            <a:endParaRPr lang="zh-CN" altLang="en-US" sz="1400" b="1" dirty="0" smtClean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endParaRPr lang="zh-CN" altLang="en-US" sz="1400" dirty="0" smtClean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latin typeface="+mn-ea"/>
                <a:sym typeface="+mn-ea"/>
              </a:rPr>
              <a:t>Q2:</a:t>
            </a:r>
            <a:r>
              <a:rPr lang="zh-CN" altLang="en-US" sz="1400" b="1" dirty="0" smtClean="0">
                <a:latin typeface="+mn-ea"/>
                <a:sym typeface="+mn-ea"/>
              </a:rPr>
              <a:t>同时购买</a:t>
            </a:r>
            <a:r>
              <a:rPr lang="en-US" altLang="zh-CN" sz="1400" b="1" dirty="0" smtClean="0">
                <a:latin typeface="+mn-ea"/>
                <a:sym typeface="+mn-ea"/>
              </a:rPr>
              <a:t>“</a:t>
            </a:r>
            <a:r>
              <a:rPr lang="zh-CN" altLang="en-US" sz="1400" b="1" dirty="0" smtClean="0">
                <a:latin typeface="+mn-ea"/>
                <a:sym typeface="+mn-ea"/>
              </a:rPr>
              <a:t>餐饮</a:t>
            </a:r>
            <a:r>
              <a:rPr lang="en-US" altLang="zh-CN" sz="1400" b="1" dirty="0" smtClean="0">
                <a:latin typeface="+mn-ea"/>
                <a:sym typeface="+mn-ea"/>
              </a:rPr>
              <a:t>+</a:t>
            </a:r>
            <a:r>
              <a:rPr lang="zh-CN" altLang="en-US" sz="1400" b="1" dirty="0" smtClean="0">
                <a:latin typeface="+mn-ea"/>
                <a:sym typeface="+mn-ea"/>
              </a:rPr>
              <a:t>智能电话</a:t>
            </a:r>
            <a:r>
              <a:rPr lang="en-US" altLang="zh-CN" sz="1400" b="1" dirty="0" smtClean="0">
                <a:latin typeface="+mn-ea"/>
                <a:sym typeface="+mn-ea"/>
              </a:rPr>
              <a:t>”</a:t>
            </a:r>
            <a:r>
              <a:rPr lang="zh-CN" altLang="en-US" sz="1400" b="1" dirty="0" smtClean="0">
                <a:latin typeface="+mn-ea"/>
                <a:sym typeface="+mn-ea"/>
              </a:rPr>
              <a:t>，怎么进行智能电话机登陆？</a:t>
            </a:r>
            <a:endParaRPr lang="zh-CN" altLang="en-US" sz="1400" b="1" dirty="0" smtClean="0"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A2: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可直接使用超管账号登录，也可新建员工并开启该员工的智能电话相关权限，即可登陆。</a:t>
            </a:r>
            <a:endParaRPr lang="zh-CN" altLang="en-US" sz="1400" b="1" dirty="0" smtClean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endParaRPr lang="zh-CN" altLang="en-US" sz="1400" b="1" dirty="0" smtClean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latin typeface="+mn-ea"/>
                <a:sym typeface="+mn-ea"/>
              </a:rPr>
              <a:t>Q3:</a:t>
            </a:r>
            <a:r>
              <a:rPr lang="zh-CN" altLang="en-US" sz="1400" b="1" dirty="0" smtClean="0">
                <a:latin typeface="+mn-ea"/>
                <a:sym typeface="+mn-ea"/>
              </a:rPr>
              <a:t>总部统一采购的硬件是自带软件的吗？</a:t>
            </a:r>
            <a:endParaRPr lang="zh-CN" altLang="en-US" sz="1400" b="1" dirty="0" smtClean="0">
              <a:latin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A3: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是的，通过总部统一采购的硬件，软件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都是内置安装好的。</a:t>
            </a:r>
            <a:endParaRPr lang="zh-CN" altLang="en-US" sz="1400" dirty="0" smtClean="0">
              <a:solidFill>
                <a:srgbClr val="FF0000"/>
              </a:solidFill>
              <a:latin typeface="+mn-ea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3655" y="2266950"/>
            <a:ext cx="135255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107504" y="5147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问题解答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4805" y="526415"/>
            <a:ext cx="83997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en-US" altLang="zh-CN" sz="1400" b="1" dirty="0" smtClean="0">
                <a:latin typeface="+mn-ea"/>
                <a:sym typeface="+mn-ea"/>
              </a:rPr>
              <a:t>Q4:</a:t>
            </a:r>
            <a:r>
              <a:rPr lang="zh-CN" altLang="en-US" sz="1400" b="1" dirty="0" smtClean="0">
                <a:latin typeface="+mn-ea"/>
                <a:sym typeface="+mn-ea"/>
              </a:rPr>
              <a:t>客户店里已经有相同型号的硬件，能只卖给客户软件吗？</a:t>
            </a:r>
            <a:endParaRPr lang="en-US" altLang="zh-CN" sz="1400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A4: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可以，只要客户店内硬件型号完全和总部提供的任意一款相同，只购买软件就能安装使用。</a:t>
            </a:r>
            <a:endParaRPr lang="en-US" altLang="zh-CN" sz="1400" dirty="0" smtClean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4805" y="1593850"/>
            <a:ext cx="802830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en-US" altLang="zh-CN" sz="1400" b="1" dirty="0" smtClean="0">
                <a:latin typeface="+mn-ea"/>
                <a:sym typeface="+mn-ea"/>
              </a:rPr>
              <a:t>Q5:</a:t>
            </a:r>
            <a:r>
              <a:rPr lang="zh-CN" altLang="en-US" sz="1400" b="1" dirty="0" smtClean="0">
                <a:latin typeface="+mn-ea"/>
                <a:sym typeface="+mn-ea"/>
              </a:rPr>
              <a:t>只</a:t>
            </a:r>
            <a:r>
              <a:rPr lang="zh-CN" altLang="en-US" sz="1400" b="1" dirty="0" smtClean="0">
                <a:latin typeface="+mn-ea"/>
                <a:sym typeface="+mn-ea"/>
              </a:rPr>
              <a:t>购买智能电话机，其他相关预订设置和报表查看怎么办？</a:t>
            </a:r>
            <a:endParaRPr lang="en-US" altLang="zh-CN" sz="1400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 smtClean="0">
                <a:solidFill>
                  <a:srgbClr val="FF0000"/>
                </a:solidFill>
                <a:latin typeface="+mn-ea"/>
                <a:sym typeface="+mn-ea"/>
              </a:rPr>
              <a:t>A5: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  <a:sym typeface="+mn-ea"/>
              </a:rPr>
              <a:t>仍可登陆商户后台进行预订设置、菜品管理、客户管理、营销管理，账户管理等基本编辑。</a:t>
            </a:r>
            <a:endParaRPr lang="zh-CN" altLang="en-US" sz="1400" dirty="0" smtClean="0">
              <a:solidFill>
                <a:srgbClr val="FF0000"/>
              </a:solidFill>
              <a:latin typeface="+mn-ea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" y="2586990"/>
            <a:ext cx="5911850" cy="249999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5856" y="177966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谢 谢 观 看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35a99e3-ee54-4139-a38e-d397f6170777}"/>
</p:tagLst>
</file>

<file path=ppt/tags/tag2.xml><?xml version="1.0" encoding="utf-8"?>
<p:tagLst xmlns:p="http://schemas.openxmlformats.org/presentationml/2006/main">
  <p:tag name="KSO_WM_UNIT_TABLE_BEAUTIFY" val="smartTable{1c2f1ed6-2cce-4710-b19d-134421b4fd4a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1648</Words>
  <Application>WPS 演示</Application>
  <PresentationFormat>全屏显示(16:9)</PresentationFormat>
  <Paragraphs>271</Paragraphs>
  <Slides>21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华文新魏</vt:lpstr>
      <vt:lpstr>华文行楷</vt:lpstr>
      <vt:lpstr>微软雅黑 Light</vt:lpstr>
      <vt:lpstr>Century Gothic</vt:lpstr>
      <vt:lpstr>汉仪菱心体简</vt:lpstr>
      <vt:lpstr>Franklin Gothic Medium</vt:lpstr>
      <vt:lpstr>Wingdings</vt:lpstr>
      <vt:lpstr>黑体</vt:lpstr>
      <vt:lpstr>Arial Unicode MS</vt:lpstr>
      <vt:lpstr>Calibri</vt:lpstr>
      <vt:lpstr>Times New Roman</vt:lpstr>
      <vt:lpstr>Tahoma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金立敏</cp:lastModifiedBy>
  <cp:revision>1253</cp:revision>
  <dcterms:created xsi:type="dcterms:W3CDTF">2015-06-11T01:41:00Z</dcterms:created>
  <dcterms:modified xsi:type="dcterms:W3CDTF">2019-11-18T12:23:16Z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2052-11.1.0.9145</vt:lpwstr>
  </property>
</Properties>
</file>